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25"/>
  </p:notesMasterIdLst>
  <p:sldIdLst>
    <p:sldId id="259" r:id="rId2"/>
    <p:sldId id="322" r:id="rId3"/>
    <p:sldId id="291" r:id="rId4"/>
    <p:sldId id="335" r:id="rId5"/>
    <p:sldId id="323" r:id="rId6"/>
    <p:sldId id="302" r:id="rId7"/>
    <p:sldId id="336" r:id="rId8"/>
    <p:sldId id="327" r:id="rId9"/>
    <p:sldId id="294" r:id="rId10"/>
    <p:sldId id="337" r:id="rId11"/>
    <p:sldId id="321" r:id="rId12"/>
    <p:sldId id="309" r:id="rId13"/>
    <p:sldId id="316" r:id="rId14"/>
    <p:sldId id="296" r:id="rId15"/>
    <p:sldId id="338" r:id="rId16"/>
    <p:sldId id="292" r:id="rId17"/>
    <p:sldId id="293" r:id="rId18"/>
    <p:sldId id="340" r:id="rId19"/>
    <p:sldId id="339" r:id="rId20"/>
    <p:sldId id="317" r:id="rId21"/>
    <p:sldId id="318" r:id="rId22"/>
    <p:sldId id="319" r:id="rId23"/>
    <p:sldId id="274" r:id="rId24"/>
  </p:sldIdLst>
  <p:sldSz cx="9144000" cy="5143500" type="screen16x9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E1"/>
    <a:srgbClr val="CC3300"/>
    <a:srgbClr val="009999"/>
    <a:srgbClr val="96E6E4"/>
    <a:srgbClr val="51D6D3"/>
    <a:srgbClr val="C2F1F0"/>
    <a:srgbClr val="97E7E5"/>
    <a:srgbClr val="A21300"/>
    <a:srgbClr val="FFEFEF"/>
    <a:srgbClr val="700A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28" autoAdjust="0"/>
    <p:restoredTop sz="94756" autoAdjust="0"/>
  </p:normalViewPr>
  <p:slideViewPr>
    <p:cSldViewPr snapToGrid="0" snapToObjects="1">
      <p:cViewPr>
        <p:scale>
          <a:sx n="75" d="100"/>
          <a:sy n="75" d="100"/>
        </p:scale>
        <p:origin x="3114" y="11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-28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6FCED9-8B38-4D19-A7D2-C46A002BDDA0}" type="doc">
      <dgm:prSet loTypeId="urn:microsoft.com/office/officeart/2005/8/layout/equation1" loCatId="process" qsTypeId="urn:microsoft.com/office/officeart/2005/8/quickstyle/simple1" qsCatId="simple" csTypeId="urn:microsoft.com/office/officeart/2005/8/colors/colorful4" csCatId="colorful" phldr="1"/>
      <dgm:spPr/>
    </dgm:pt>
    <dgm:pt modelId="{DE32F044-45AA-4FA4-80D8-FFE8225BDBD9}">
      <dgm:prSet phldrT="[Texto]" custT="1"/>
      <dgm:spPr/>
      <dgm:t>
        <a:bodyPr/>
        <a:lstStyle/>
        <a:p>
          <a:r>
            <a:rPr lang="es-PE" sz="10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Servicio Público</a:t>
          </a:r>
          <a:endParaRPr lang="es-PE" sz="10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AB247F60-D615-4FAB-B591-6411CEFFEE9D}" type="parTrans" cxnId="{D1716851-5F9E-41FD-BD89-C7B9A67A8295}">
      <dgm:prSet/>
      <dgm:spPr/>
      <dgm:t>
        <a:bodyPr/>
        <a:lstStyle/>
        <a:p>
          <a:endParaRPr lang="es-PE" sz="2400" b="1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037FCBAB-44A2-42B4-BE84-4BB263159897}" type="sibTrans" cxnId="{D1716851-5F9E-41FD-BD89-C7B9A67A8295}">
      <dgm:prSet custT="1"/>
      <dgm:spPr/>
      <dgm:t>
        <a:bodyPr/>
        <a:lstStyle/>
        <a:p>
          <a:endParaRPr lang="es-PE" sz="800" b="1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20D92DCA-2C90-4CCC-8F72-D79D8DF2944F}">
      <dgm:prSet phldrT="[Texto]" custT="1"/>
      <dgm:spPr/>
      <dgm:t>
        <a:bodyPr/>
        <a:lstStyle/>
        <a:p>
          <a:r>
            <a:rPr lang="es-PE" sz="24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TIC</a:t>
          </a:r>
          <a:endParaRPr lang="es-PE" sz="24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47FB24E-89DB-4789-A171-F72162E0752E}" type="parTrans" cxnId="{1CAEF641-ECA1-420A-B00E-1A5AB8A5C97C}">
      <dgm:prSet/>
      <dgm:spPr/>
      <dgm:t>
        <a:bodyPr/>
        <a:lstStyle/>
        <a:p>
          <a:endParaRPr lang="es-PE" sz="2400" b="1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8C74D64-69AC-4804-A616-12C0564EE636}" type="sibTrans" cxnId="{1CAEF641-ECA1-420A-B00E-1A5AB8A5C97C}">
      <dgm:prSet custT="1"/>
      <dgm:spPr/>
      <dgm:t>
        <a:bodyPr/>
        <a:lstStyle/>
        <a:p>
          <a:endParaRPr lang="es-PE" sz="1050" b="1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947D04B-9F0B-4B40-B4F5-164375AC9C3A}">
      <dgm:prSet phldrT="[Texto]" custT="1"/>
      <dgm:spPr/>
      <dgm:t>
        <a:bodyPr/>
        <a:lstStyle/>
        <a:p>
          <a:r>
            <a:rPr lang="es-PE" sz="9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Servicios Inteligentes</a:t>
          </a:r>
          <a:endParaRPr lang="es-PE" sz="9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2029AE45-C23D-46D9-834F-8EC35A34D96F}" type="parTrans" cxnId="{35C3223D-06F9-4CEE-9104-6FBD23C96A7A}">
      <dgm:prSet/>
      <dgm:spPr/>
      <dgm:t>
        <a:bodyPr/>
        <a:lstStyle/>
        <a:p>
          <a:endParaRPr lang="es-PE" sz="2400" b="1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20F1B7FB-6BBC-4C81-BFFA-3151E08E2E72}" type="sibTrans" cxnId="{35C3223D-06F9-4CEE-9104-6FBD23C96A7A}">
      <dgm:prSet/>
      <dgm:spPr/>
      <dgm:t>
        <a:bodyPr/>
        <a:lstStyle/>
        <a:p>
          <a:endParaRPr lang="es-PE" sz="2400" b="1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A0FC2E57-A4E3-42C5-851D-1EBFBFCD2BC0}" type="pres">
      <dgm:prSet presAssocID="{B36FCED9-8B38-4D19-A7D2-C46A002BDDA0}" presName="linearFlow" presStyleCnt="0">
        <dgm:presLayoutVars>
          <dgm:dir/>
          <dgm:resizeHandles val="exact"/>
        </dgm:presLayoutVars>
      </dgm:prSet>
      <dgm:spPr/>
    </dgm:pt>
    <dgm:pt modelId="{4AB2BD80-ABFF-4236-B52B-F5FDC0E64E62}" type="pres">
      <dgm:prSet presAssocID="{DE32F044-45AA-4FA4-80D8-FFE8225BDBD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E90109C-8438-4655-AAF1-608F23592F06}" type="pres">
      <dgm:prSet presAssocID="{037FCBAB-44A2-42B4-BE84-4BB263159897}" presName="spacerL" presStyleCnt="0"/>
      <dgm:spPr/>
    </dgm:pt>
    <dgm:pt modelId="{E1614D7B-5D6F-423A-B8B7-09ABFAC03E4A}" type="pres">
      <dgm:prSet presAssocID="{037FCBAB-44A2-42B4-BE84-4BB263159897}" presName="sibTrans" presStyleLbl="sibTrans2D1" presStyleIdx="0" presStyleCnt="2"/>
      <dgm:spPr/>
      <dgm:t>
        <a:bodyPr/>
        <a:lstStyle/>
        <a:p>
          <a:endParaRPr lang="es-PE"/>
        </a:p>
      </dgm:t>
    </dgm:pt>
    <dgm:pt modelId="{DACC969B-1645-4016-9883-1884997E5153}" type="pres">
      <dgm:prSet presAssocID="{037FCBAB-44A2-42B4-BE84-4BB263159897}" presName="spacerR" presStyleCnt="0"/>
      <dgm:spPr/>
    </dgm:pt>
    <dgm:pt modelId="{C8388C0C-9B20-4D8B-A4D9-F0C4EC10DAC8}" type="pres">
      <dgm:prSet presAssocID="{20D92DCA-2C90-4CCC-8F72-D79D8DF2944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5660421-ABDF-49F7-B0EB-81D84AF689AC}" type="pres">
      <dgm:prSet presAssocID="{E8C74D64-69AC-4804-A616-12C0564EE636}" presName="spacerL" presStyleCnt="0"/>
      <dgm:spPr/>
    </dgm:pt>
    <dgm:pt modelId="{EB8B4565-2C02-421F-8AAF-DC0C0E1B1DBE}" type="pres">
      <dgm:prSet presAssocID="{E8C74D64-69AC-4804-A616-12C0564EE636}" presName="sibTrans" presStyleLbl="sibTrans2D1" presStyleIdx="1" presStyleCnt="2"/>
      <dgm:spPr/>
      <dgm:t>
        <a:bodyPr/>
        <a:lstStyle/>
        <a:p>
          <a:endParaRPr lang="es-PE"/>
        </a:p>
      </dgm:t>
    </dgm:pt>
    <dgm:pt modelId="{E43B18AA-F74D-48B9-A7BA-BED01A74094C}" type="pres">
      <dgm:prSet presAssocID="{E8C74D64-69AC-4804-A616-12C0564EE636}" presName="spacerR" presStyleCnt="0"/>
      <dgm:spPr/>
    </dgm:pt>
    <dgm:pt modelId="{75349FE0-9E51-4D5C-89FC-727046A4B61F}" type="pres">
      <dgm:prSet presAssocID="{C947D04B-9F0B-4B40-B4F5-164375AC9C3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CAEF641-ECA1-420A-B00E-1A5AB8A5C97C}" srcId="{B36FCED9-8B38-4D19-A7D2-C46A002BDDA0}" destId="{20D92DCA-2C90-4CCC-8F72-D79D8DF2944F}" srcOrd="1" destOrd="0" parTransId="{847FB24E-89DB-4789-A171-F72162E0752E}" sibTransId="{E8C74D64-69AC-4804-A616-12C0564EE636}"/>
    <dgm:cxn modelId="{0046BEA3-BF59-4851-9BAD-44F5CA5456A3}" type="presOf" srcId="{C947D04B-9F0B-4B40-B4F5-164375AC9C3A}" destId="{75349FE0-9E51-4D5C-89FC-727046A4B61F}" srcOrd="0" destOrd="0" presId="urn:microsoft.com/office/officeart/2005/8/layout/equation1"/>
    <dgm:cxn modelId="{21305C56-EB8F-4129-8C07-6D0F35D4760D}" type="presOf" srcId="{20D92DCA-2C90-4CCC-8F72-D79D8DF2944F}" destId="{C8388C0C-9B20-4D8B-A4D9-F0C4EC10DAC8}" srcOrd="0" destOrd="0" presId="urn:microsoft.com/office/officeart/2005/8/layout/equation1"/>
    <dgm:cxn modelId="{37DF369E-CD55-47D5-A80B-D00A40F8930E}" type="presOf" srcId="{DE32F044-45AA-4FA4-80D8-FFE8225BDBD9}" destId="{4AB2BD80-ABFF-4236-B52B-F5FDC0E64E62}" srcOrd="0" destOrd="0" presId="urn:microsoft.com/office/officeart/2005/8/layout/equation1"/>
    <dgm:cxn modelId="{F674064F-40E0-428C-B8E5-0AF6D20E8847}" type="presOf" srcId="{037FCBAB-44A2-42B4-BE84-4BB263159897}" destId="{E1614D7B-5D6F-423A-B8B7-09ABFAC03E4A}" srcOrd="0" destOrd="0" presId="urn:microsoft.com/office/officeart/2005/8/layout/equation1"/>
    <dgm:cxn modelId="{D1716851-5F9E-41FD-BD89-C7B9A67A8295}" srcId="{B36FCED9-8B38-4D19-A7D2-C46A002BDDA0}" destId="{DE32F044-45AA-4FA4-80D8-FFE8225BDBD9}" srcOrd="0" destOrd="0" parTransId="{AB247F60-D615-4FAB-B591-6411CEFFEE9D}" sibTransId="{037FCBAB-44A2-42B4-BE84-4BB263159897}"/>
    <dgm:cxn modelId="{A8959365-5D3D-4B5F-B353-718618A48A3C}" type="presOf" srcId="{B36FCED9-8B38-4D19-A7D2-C46A002BDDA0}" destId="{A0FC2E57-A4E3-42C5-851D-1EBFBFCD2BC0}" srcOrd="0" destOrd="0" presId="urn:microsoft.com/office/officeart/2005/8/layout/equation1"/>
    <dgm:cxn modelId="{3EAD02AD-0DFE-49A3-A333-EBD7BD3FCA2F}" type="presOf" srcId="{E8C74D64-69AC-4804-A616-12C0564EE636}" destId="{EB8B4565-2C02-421F-8AAF-DC0C0E1B1DBE}" srcOrd="0" destOrd="0" presId="urn:microsoft.com/office/officeart/2005/8/layout/equation1"/>
    <dgm:cxn modelId="{35C3223D-06F9-4CEE-9104-6FBD23C96A7A}" srcId="{B36FCED9-8B38-4D19-A7D2-C46A002BDDA0}" destId="{C947D04B-9F0B-4B40-B4F5-164375AC9C3A}" srcOrd="2" destOrd="0" parTransId="{2029AE45-C23D-46D9-834F-8EC35A34D96F}" sibTransId="{20F1B7FB-6BBC-4C81-BFFA-3151E08E2E72}"/>
    <dgm:cxn modelId="{3767ED43-1B87-4AC0-8624-DF7C30430233}" type="presParOf" srcId="{A0FC2E57-A4E3-42C5-851D-1EBFBFCD2BC0}" destId="{4AB2BD80-ABFF-4236-B52B-F5FDC0E64E62}" srcOrd="0" destOrd="0" presId="urn:microsoft.com/office/officeart/2005/8/layout/equation1"/>
    <dgm:cxn modelId="{2DE17265-2DB5-4A46-9A28-1F779D6FE66B}" type="presParOf" srcId="{A0FC2E57-A4E3-42C5-851D-1EBFBFCD2BC0}" destId="{4E90109C-8438-4655-AAF1-608F23592F06}" srcOrd="1" destOrd="0" presId="urn:microsoft.com/office/officeart/2005/8/layout/equation1"/>
    <dgm:cxn modelId="{442B164B-9DE9-41D5-AC70-E3268E04B7A5}" type="presParOf" srcId="{A0FC2E57-A4E3-42C5-851D-1EBFBFCD2BC0}" destId="{E1614D7B-5D6F-423A-B8B7-09ABFAC03E4A}" srcOrd="2" destOrd="0" presId="urn:microsoft.com/office/officeart/2005/8/layout/equation1"/>
    <dgm:cxn modelId="{FF49B03D-4FBC-46BC-B0F2-4E4950AEF76E}" type="presParOf" srcId="{A0FC2E57-A4E3-42C5-851D-1EBFBFCD2BC0}" destId="{DACC969B-1645-4016-9883-1884997E5153}" srcOrd="3" destOrd="0" presId="urn:microsoft.com/office/officeart/2005/8/layout/equation1"/>
    <dgm:cxn modelId="{32FB9E6D-36E3-451C-BEB2-8153E374FE8C}" type="presParOf" srcId="{A0FC2E57-A4E3-42C5-851D-1EBFBFCD2BC0}" destId="{C8388C0C-9B20-4D8B-A4D9-F0C4EC10DAC8}" srcOrd="4" destOrd="0" presId="urn:microsoft.com/office/officeart/2005/8/layout/equation1"/>
    <dgm:cxn modelId="{50D8D761-F254-48B3-B654-82F6BE4FE7EA}" type="presParOf" srcId="{A0FC2E57-A4E3-42C5-851D-1EBFBFCD2BC0}" destId="{45660421-ABDF-49F7-B0EB-81D84AF689AC}" srcOrd="5" destOrd="0" presId="urn:microsoft.com/office/officeart/2005/8/layout/equation1"/>
    <dgm:cxn modelId="{A2EA9EDA-65EE-4613-AA0D-2339F6A2AE42}" type="presParOf" srcId="{A0FC2E57-A4E3-42C5-851D-1EBFBFCD2BC0}" destId="{EB8B4565-2C02-421F-8AAF-DC0C0E1B1DBE}" srcOrd="6" destOrd="0" presId="urn:microsoft.com/office/officeart/2005/8/layout/equation1"/>
    <dgm:cxn modelId="{14335A2F-E0AA-42D6-8635-F9CDB428C50F}" type="presParOf" srcId="{A0FC2E57-A4E3-42C5-851D-1EBFBFCD2BC0}" destId="{E43B18AA-F74D-48B9-A7BA-BED01A74094C}" srcOrd="7" destOrd="0" presId="urn:microsoft.com/office/officeart/2005/8/layout/equation1"/>
    <dgm:cxn modelId="{9A339D2B-27A8-49EB-9B78-527D1221C0E6}" type="presParOf" srcId="{A0FC2E57-A4E3-42C5-851D-1EBFBFCD2BC0}" destId="{75349FE0-9E51-4D5C-89FC-727046A4B61F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EADC44-7C7A-4FB8-B683-5FBB87486EB8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71993F80-D8B2-4919-95C0-0035F637485C}">
      <dgm:prSet phldrT="[Texto]" custT="1"/>
      <dgm:spPr>
        <a:solidFill>
          <a:srgbClr val="99CC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s-PE" sz="1800" b="1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rPr>
            <a:t>Ecosistema digital</a:t>
          </a:r>
          <a:endParaRPr lang="es-PE" sz="1800" b="1" dirty="0">
            <a:solidFill>
              <a:schemeClr val="tx1">
                <a:lumMod val="75000"/>
                <a:lumOff val="25000"/>
              </a:schemeClr>
            </a:solidFill>
            <a:latin typeface="Century Gothic" panose="020B0502020202020204" pitchFamily="34" charset="0"/>
          </a:endParaRPr>
        </a:p>
      </dgm:t>
    </dgm:pt>
    <dgm:pt modelId="{8A2C4780-353B-44EF-AA64-964DE613D88E}" type="parTrans" cxnId="{ACB1E5CE-581B-40FB-BB11-E1D820E6E5AB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0FC01F40-420F-427F-86C8-A91D6AEEE001}" type="sibTrans" cxnId="{ACB1E5CE-581B-40FB-BB11-E1D820E6E5AB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BC0F352D-BAC5-4989-A0A0-1A5971729FFA}">
      <dgm:prSet phldrT="[Texto]" custT="1"/>
      <dgm:spPr>
        <a:solidFill>
          <a:schemeClr val="tx2">
            <a:lumMod val="40000"/>
            <a:lumOff val="60000"/>
            <a:alpha val="69804"/>
          </a:schemeClr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s-PE" sz="1200" b="1" dirty="0" smtClean="0">
              <a:latin typeface="Century Gothic" panose="020B0502020202020204" pitchFamily="34" charset="0"/>
            </a:rPr>
            <a:t>Infraes-tructura</a:t>
          </a:r>
          <a:endParaRPr lang="es-PE" sz="1200" b="1" dirty="0">
            <a:latin typeface="Century Gothic" panose="020B0502020202020204" pitchFamily="34" charset="0"/>
          </a:endParaRPr>
        </a:p>
      </dgm:t>
    </dgm:pt>
    <dgm:pt modelId="{1B5F9681-8CFE-4BFA-9B3B-5E7F6CD648E9}" type="parTrans" cxnId="{CEE0D8A1-5245-4441-BAA2-A346FEF7AF13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B8A5F3DF-460D-4472-9A25-97E6F840DFF2}" type="sibTrans" cxnId="{CEE0D8A1-5245-4441-BAA2-A346FEF7AF13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252E4463-A0CC-4DE4-B098-76F818337945}">
      <dgm:prSet phldrT="[Texto]" custT="1"/>
      <dgm:spPr>
        <a:solidFill>
          <a:schemeClr val="tx2">
            <a:lumMod val="40000"/>
            <a:lumOff val="60000"/>
            <a:alpha val="69804"/>
          </a:schemeClr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s-PE" sz="1200" b="1" dirty="0" smtClean="0">
              <a:latin typeface="Century Gothic" panose="020B0502020202020204" pitchFamily="34" charset="0"/>
            </a:rPr>
            <a:t>Servicios</a:t>
          </a:r>
          <a:endParaRPr lang="es-PE" sz="1200" b="1" dirty="0">
            <a:latin typeface="Century Gothic" panose="020B0502020202020204" pitchFamily="34" charset="0"/>
          </a:endParaRPr>
        </a:p>
      </dgm:t>
    </dgm:pt>
    <dgm:pt modelId="{71F88803-5186-4A11-8570-1E6F0E823441}" type="parTrans" cxnId="{A58F1F1F-A1D5-4B5D-9A43-0E3370101B4C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1D8C8CF7-A5DD-429A-AE1F-91E9D6A52CB7}" type="sibTrans" cxnId="{A58F1F1F-A1D5-4B5D-9A43-0E3370101B4C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572E1F93-FEC1-4D66-AAB0-9BA5A7AD9BC9}">
      <dgm:prSet phldrT="[Texto]" custT="1"/>
      <dgm:spPr>
        <a:solidFill>
          <a:schemeClr val="tx2">
            <a:lumMod val="40000"/>
            <a:lumOff val="60000"/>
            <a:alpha val="69804"/>
          </a:schemeClr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s-PE" sz="1200" b="1" dirty="0" smtClean="0">
              <a:latin typeface="Century Gothic" panose="020B0502020202020204" pitchFamily="34" charset="0"/>
            </a:rPr>
            <a:t>Aplica-ciones</a:t>
          </a:r>
          <a:endParaRPr lang="es-PE" sz="1200" b="1" dirty="0">
            <a:latin typeface="Century Gothic" panose="020B0502020202020204" pitchFamily="34" charset="0"/>
          </a:endParaRPr>
        </a:p>
      </dgm:t>
    </dgm:pt>
    <dgm:pt modelId="{1E4FAE9D-7B99-4FDD-B504-05B8922331AD}" type="parTrans" cxnId="{C85CB40C-4791-46C0-927A-0156FE3923B0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4DDA705C-2E1F-4742-9A81-535E462AE3D6}" type="sibTrans" cxnId="{C85CB40C-4791-46C0-927A-0156FE3923B0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480C566F-5EAE-47A6-A849-C9C1806DE2DF}">
      <dgm:prSet phldrT="[Texto]" custT="1"/>
      <dgm:spPr>
        <a:solidFill>
          <a:schemeClr val="tx2">
            <a:lumMod val="40000"/>
            <a:lumOff val="60000"/>
            <a:alpha val="69804"/>
          </a:schemeClr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s-PE" sz="1200" b="1" dirty="0" smtClean="0">
              <a:latin typeface="Century Gothic" panose="020B0502020202020204" pitchFamily="34" charset="0"/>
            </a:rPr>
            <a:t>Usuarios</a:t>
          </a:r>
          <a:endParaRPr lang="es-PE" sz="1200" b="1" dirty="0">
            <a:latin typeface="Century Gothic" panose="020B0502020202020204" pitchFamily="34" charset="0"/>
          </a:endParaRPr>
        </a:p>
      </dgm:t>
    </dgm:pt>
    <dgm:pt modelId="{11DC8EF6-C7EC-4991-8319-5046449D7B4B}" type="parTrans" cxnId="{562C6DE6-DCEB-49FE-B65E-E139D54E0A29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D7664AF9-29AB-4795-A8B3-8D55DB168A14}" type="sibTrans" cxnId="{562C6DE6-DCEB-49FE-B65E-E139D54E0A29}">
      <dgm:prSet/>
      <dgm:spPr/>
      <dgm:t>
        <a:bodyPr/>
        <a:lstStyle/>
        <a:p>
          <a:endParaRPr lang="es-PE">
            <a:latin typeface="Century Gothic" panose="020B0502020202020204" pitchFamily="34" charset="0"/>
          </a:endParaRPr>
        </a:p>
      </dgm:t>
    </dgm:pt>
    <dgm:pt modelId="{3A30610F-33E7-4BEF-AC84-79EE06C938AF}" type="pres">
      <dgm:prSet presAssocID="{2FEADC44-7C7A-4FB8-B683-5FBB87486EB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66086F8A-48FC-48FF-AD11-8B8CCA213B48}" type="pres">
      <dgm:prSet presAssocID="{2FEADC44-7C7A-4FB8-B683-5FBB87486EB8}" presName="radial" presStyleCnt="0">
        <dgm:presLayoutVars>
          <dgm:animLvl val="ctr"/>
        </dgm:presLayoutVars>
      </dgm:prSet>
      <dgm:spPr/>
    </dgm:pt>
    <dgm:pt modelId="{6A32BA2A-9B10-471A-B58B-3E36810C9D1F}" type="pres">
      <dgm:prSet presAssocID="{71993F80-D8B2-4919-95C0-0035F637485C}" presName="centerShape" presStyleLbl="vennNode1" presStyleIdx="0" presStyleCnt="5"/>
      <dgm:spPr/>
      <dgm:t>
        <a:bodyPr/>
        <a:lstStyle/>
        <a:p>
          <a:endParaRPr lang="es-PE"/>
        </a:p>
      </dgm:t>
    </dgm:pt>
    <dgm:pt modelId="{F210FE8F-1524-4236-86CF-A5440ADD6973}" type="pres">
      <dgm:prSet presAssocID="{BC0F352D-BAC5-4989-A0A0-1A5971729FFA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EFC03C0-B19D-4B5D-9780-4BD8599E4D19}" type="pres">
      <dgm:prSet presAssocID="{252E4463-A0CC-4DE4-B098-76F818337945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0010110-1A80-4985-82CE-1019D8D1B8EA}" type="pres">
      <dgm:prSet presAssocID="{572E1F93-FEC1-4D66-AAB0-9BA5A7AD9BC9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E059ED2-2A0E-4E74-B878-1B8F2117ACCC}" type="pres">
      <dgm:prSet presAssocID="{480C566F-5EAE-47A6-A849-C9C1806DE2DF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0628BB4F-9BCA-4C26-8E48-3F3E8860FCE9}" type="presOf" srcId="{252E4463-A0CC-4DE4-B098-76F818337945}" destId="{1EFC03C0-B19D-4B5D-9780-4BD8599E4D19}" srcOrd="0" destOrd="0" presId="urn:microsoft.com/office/officeart/2005/8/layout/radial3"/>
    <dgm:cxn modelId="{C747FE13-5120-4B1D-ADED-9C3ACB913D55}" type="presOf" srcId="{480C566F-5EAE-47A6-A849-C9C1806DE2DF}" destId="{FE059ED2-2A0E-4E74-B878-1B8F2117ACCC}" srcOrd="0" destOrd="0" presId="urn:microsoft.com/office/officeart/2005/8/layout/radial3"/>
    <dgm:cxn modelId="{562C6DE6-DCEB-49FE-B65E-E139D54E0A29}" srcId="{71993F80-D8B2-4919-95C0-0035F637485C}" destId="{480C566F-5EAE-47A6-A849-C9C1806DE2DF}" srcOrd="3" destOrd="0" parTransId="{11DC8EF6-C7EC-4991-8319-5046449D7B4B}" sibTransId="{D7664AF9-29AB-4795-A8B3-8D55DB168A14}"/>
    <dgm:cxn modelId="{CEE0D8A1-5245-4441-BAA2-A346FEF7AF13}" srcId="{71993F80-D8B2-4919-95C0-0035F637485C}" destId="{BC0F352D-BAC5-4989-A0A0-1A5971729FFA}" srcOrd="0" destOrd="0" parTransId="{1B5F9681-8CFE-4BFA-9B3B-5E7F6CD648E9}" sibTransId="{B8A5F3DF-460D-4472-9A25-97E6F840DFF2}"/>
    <dgm:cxn modelId="{FCE30C21-B6CB-4AEB-B945-8D483C2B69AB}" type="presOf" srcId="{BC0F352D-BAC5-4989-A0A0-1A5971729FFA}" destId="{F210FE8F-1524-4236-86CF-A5440ADD6973}" srcOrd="0" destOrd="0" presId="urn:microsoft.com/office/officeart/2005/8/layout/radial3"/>
    <dgm:cxn modelId="{8EF18639-F6BA-4501-B0F2-B95B8E161A66}" type="presOf" srcId="{2FEADC44-7C7A-4FB8-B683-5FBB87486EB8}" destId="{3A30610F-33E7-4BEF-AC84-79EE06C938AF}" srcOrd="0" destOrd="0" presId="urn:microsoft.com/office/officeart/2005/8/layout/radial3"/>
    <dgm:cxn modelId="{C85CB40C-4791-46C0-927A-0156FE3923B0}" srcId="{71993F80-D8B2-4919-95C0-0035F637485C}" destId="{572E1F93-FEC1-4D66-AAB0-9BA5A7AD9BC9}" srcOrd="2" destOrd="0" parTransId="{1E4FAE9D-7B99-4FDD-B504-05B8922331AD}" sibTransId="{4DDA705C-2E1F-4742-9A81-535E462AE3D6}"/>
    <dgm:cxn modelId="{6EF78245-FF1F-4860-97ED-07A609D67D74}" type="presOf" srcId="{71993F80-D8B2-4919-95C0-0035F637485C}" destId="{6A32BA2A-9B10-471A-B58B-3E36810C9D1F}" srcOrd="0" destOrd="0" presId="urn:microsoft.com/office/officeart/2005/8/layout/radial3"/>
    <dgm:cxn modelId="{E990D295-0220-48A5-A523-DE1FE9256279}" type="presOf" srcId="{572E1F93-FEC1-4D66-AAB0-9BA5A7AD9BC9}" destId="{E0010110-1A80-4985-82CE-1019D8D1B8EA}" srcOrd="0" destOrd="0" presId="urn:microsoft.com/office/officeart/2005/8/layout/radial3"/>
    <dgm:cxn modelId="{A58F1F1F-A1D5-4B5D-9A43-0E3370101B4C}" srcId="{71993F80-D8B2-4919-95C0-0035F637485C}" destId="{252E4463-A0CC-4DE4-B098-76F818337945}" srcOrd="1" destOrd="0" parTransId="{71F88803-5186-4A11-8570-1E6F0E823441}" sibTransId="{1D8C8CF7-A5DD-429A-AE1F-91E9D6A52CB7}"/>
    <dgm:cxn modelId="{ACB1E5CE-581B-40FB-BB11-E1D820E6E5AB}" srcId="{2FEADC44-7C7A-4FB8-B683-5FBB87486EB8}" destId="{71993F80-D8B2-4919-95C0-0035F637485C}" srcOrd="0" destOrd="0" parTransId="{8A2C4780-353B-44EF-AA64-964DE613D88E}" sibTransId="{0FC01F40-420F-427F-86C8-A91D6AEEE001}"/>
    <dgm:cxn modelId="{932D5460-2B14-4312-AECE-1981DF773C15}" type="presParOf" srcId="{3A30610F-33E7-4BEF-AC84-79EE06C938AF}" destId="{66086F8A-48FC-48FF-AD11-8B8CCA213B48}" srcOrd="0" destOrd="0" presId="urn:microsoft.com/office/officeart/2005/8/layout/radial3"/>
    <dgm:cxn modelId="{C4A22653-7043-4699-9843-973776867F24}" type="presParOf" srcId="{66086F8A-48FC-48FF-AD11-8B8CCA213B48}" destId="{6A32BA2A-9B10-471A-B58B-3E36810C9D1F}" srcOrd="0" destOrd="0" presId="urn:microsoft.com/office/officeart/2005/8/layout/radial3"/>
    <dgm:cxn modelId="{D27C13DD-ACAA-40F6-B97F-8DAA63607627}" type="presParOf" srcId="{66086F8A-48FC-48FF-AD11-8B8CCA213B48}" destId="{F210FE8F-1524-4236-86CF-A5440ADD6973}" srcOrd="1" destOrd="0" presId="urn:microsoft.com/office/officeart/2005/8/layout/radial3"/>
    <dgm:cxn modelId="{1F4A0CB8-4B81-4D51-82F2-871972545C04}" type="presParOf" srcId="{66086F8A-48FC-48FF-AD11-8B8CCA213B48}" destId="{1EFC03C0-B19D-4B5D-9780-4BD8599E4D19}" srcOrd="2" destOrd="0" presId="urn:microsoft.com/office/officeart/2005/8/layout/radial3"/>
    <dgm:cxn modelId="{6754F0CD-BE60-4C12-B991-A99481872821}" type="presParOf" srcId="{66086F8A-48FC-48FF-AD11-8B8CCA213B48}" destId="{E0010110-1A80-4985-82CE-1019D8D1B8EA}" srcOrd="3" destOrd="0" presId="urn:microsoft.com/office/officeart/2005/8/layout/radial3"/>
    <dgm:cxn modelId="{8C0B986D-8C97-4980-B3B3-462E8287BAB2}" type="presParOf" srcId="{66086F8A-48FC-48FF-AD11-8B8CCA213B48}" destId="{FE059ED2-2A0E-4E74-B878-1B8F2117ACCC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B2BD80-ABFF-4236-B52B-F5FDC0E64E62}">
      <dsp:nvSpPr>
        <dsp:cNvPr id="0" name=""/>
        <dsp:cNvSpPr/>
      </dsp:nvSpPr>
      <dsp:spPr>
        <a:xfrm>
          <a:off x="670" y="74412"/>
          <a:ext cx="889122" cy="88912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0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Servicio Público</a:t>
          </a:r>
          <a:endParaRPr lang="es-PE" sz="10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130879" y="204621"/>
        <a:ext cx="628704" cy="628704"/>
      </dsp:txXfrm>
    </dsp:sp>
    <dsp:sp modelId="{E1614D7B-5D6F-423A-B8B7-09ABFAC03E4A}">
      <dsp:nvSpPr>
        <dsp:cNvPr id="0" name=""/>
        <dsp:cNvSpPr/>
      </dsp:nvSpPr>
      <dsp:spPr>
        <a:xfrm>
          <a:off x="961989" y="261128"/>
          <a:ext cx="515690" cy="515690"/>
        </a:xfrm>
        <a:prstGeom prst="mathPlus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800" b="1" kern="120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1030344" y="458328"/>
        <a:ext cx="378980" cy="121290"/>
      </dsp:txXfrm>
    </dsp:sp>
    <dsp:sp modelId="{C8388C0C-9B20-4D8B-A4D9-F0C4EC10DAC8}">
      <dsp:nvSpPr>
        <dsp:cNvPr id="0" name=""/>
        <dsp:cNvSpPr/>
      </dsp:nvSpPr>
      <dsp:spPr>
        <a:xfrm>
          <a:off x="1549877" y="74412"/>
          <a:ext cx="889122" cy="889122"/>
        </a:xfrm>
        <a:prstGeom prst="ellipse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TIC</a:t>
          </a:r>
          <a:endParaRPr lang="es-PE" sz="24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1680086" y="204621"/>
        <a:ext cx="628704" cy="628704"/>
      </dsp:txXfrm>
    </dsp:sp>
    <dsp:sp modelId="{EB8B4565-2C02-421F-8AAF-DC0C0E1B1DBE}">
      <dsp:nvSpPr>
        <dsp:cNvPr id="0" name=""/>
        <dsp:cNvSpPr/>
      </dsp:nvSpPr>
      <dsp:spPr>
        <a:xfrm>
          <a:off x="2511196" y="261128"/>
          <a:ext cx="515690" cy="515690"/>
        </a:xfrm>
        <a:prstGeom prst="mathEqual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1050" b="1" kern="120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2579551" y="367360"/>
        <a:ext cx="378980" cy="303226"/>
      </dsp:txXfrm>
    </dsp:sp>
    <dsp:sp modelId="{75349FE0-9E51-4D5C-89FC-727046A4B61F}">
      <dsp:nvSpPr>
        <dsp:cNvPr id="0" name=""/>
        <dsp:cNvSpPr/>
      </dsp:nvSpPr>
      <dsp:spPr>
        <a:xfrm>
          <a:off x="3099083" y="74412"/>
          <a:ext cx="889122" cy="889122"/>
        </a:xfrm>
        <a:prstGeom prst="ellipse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9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Servicios Inteligentes</a:t>
          </a:r>
          <a:endParaRPr lang="es-PE" sz="9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3229292" y="204621"/>
        <a:ext cx="628704" cy="6287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32BA2A-9B10-471A-B58B-3E36810C9D1F}">
      <dsp:nvSpPr>
        <dsp:cNvPr id="0" name=""/>
        <dsp:cNvSpPr/>
      </dsp:nvSpPr>
      <dsp:spPr>
        <a:xfrm>
          <a:off x="1588937" y="772195"/>
          <a:ext cx="1923714" cy="1923714"/>
        </a:xfrm>
        <a:prstGeom prst="ellipse">
          <a:avLst/>
        </a:prstGeom>
        <a:solidFill>
          <a:srgbClr val="99CC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b="1" kern="120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rPr>
            <a:t>Ecosistema digital</a:t>
          </a:r>
          <a:endParaRPr lang="es-PE" sz="1800" b="1" kern="1200" dirty="0">
            <a:solidFill>
              <a:schemeClr val="tx1">
                <a:lumMod val="75000"/>
                <a:lumOff val="25000"/>
              </a:schemeClr>
            </a:solidFill>
            <a:latin typeface="Century Gothic" panose="020B0502020202020204" pitchFamily="34" charset="0"/>
          </a:endParaRPr>
        </a:p>
      </dsp:txBody>
      <dsp:txXfrm>
        <a:off x="1870658" y="1053916"/>
        <a:ext cx="1360272" cy="1360272"/>
      </dsp:txXfrm>
    </dsp:sp>
    <dsp:sp modelId="{F210FE8F-1524-4236-86CF-A5440ADD6973}">
      <dsp:nvSpPr>
        <dsp:cNvPr id="0" name=""/>
        <dsp:cNvSpPr/>
      </dsp:nvSpPr>
      <dsp:spPr>
        <a:xfrm>
          <a:off x="2069866" y="343"/>
          <a:ext cx="961857" cy="961857"/>
        </a:xfrm>
        <a:prstGeom prst="ellipse">
          <a:avLst/>
        </a:prstGeom>
        <a:solidFill>
          <a:schemeClr val="tx2">
            <a:lumMod val="40000"/>
            <a:lumOff val="60000"/>
            <a:alpha val="69804"/>
          </a:schemeClr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200" b="1" kern="1200" dirty="0" smtClean="0">
              <a:latin typeface="Century Gothic" panose="020B0502020202020204" pitchFamily="34" charset="0"/>
            </a:rPr>
            <a:t>Infraes-tructura</a:t>
          </a:r>
          <a:endParaRPr lang="es-PE" sz="1200" b="1" kern="1200" dirty="0">
            <a:latin typeface="Century Gothic" panose="020B0502020202020204" pitchFamily="34" charset="0"/>
          </a:endParaRPr>
        </a:p>
      </dsp:txBody>
      <dsp:txXfrm>
        <a:off x="2210727" y="141204"/>
        <a:ext cx="680135" cy="680135"/>
      </dsp:txXfrm>
    </dsp:sp>
    <dsp:sp modelId="{1EFC03C0-B19D-4B5D-9780-4BD8599E4D19}">
      <dsp:nvSpPr>
        <dsp:cNvPr id="0" name=""/>
        <dsp:cNvSpPr/>
      </dsp:nvSpPr>
      <dsp:spPr>
        <a:xfrm>
          <a:off x="3322646" y="1253123"/>
          <a:ext cx="961857" cy="961857"/>
        </a:xfrm>
        <a:prstGeom prst="ellipse">
          <a:avLst/>
        </a:prstGeom>
        <a:solidFill>
          <a:schemeClr val="tx2">
            <a:lumMod val="40000"/>
            <a:lumOff val="60000"/>
            <a:alpha val="69804"/>
          </a:schemeClr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200" b="1" kern="1200" dirty="0" smtClean="0">
              <a:latin typeface="Century Gothic" panose="020B0502020202020204" pitchFamily="34" charset="0"/>
            </a:rPr>
            <a:t>Servicios</a:t>
          </a:r>
          <a:endParaRPr lang="es-PE" sz="1200" b="1" kern="1200" dirty="0">
            <a:latin typeface="Century Gothic" panose="020B0502020202020204" pitchFamily="34" charset="0"/>
          </a:endParaRPr>
        </a:p>
      </dsp:txBody>
      <dsp:txXfrm>
        <a:off x="3463507" y="1393984"/>
        <a:ext cx="680135" cy="680135"/>
      </dsp:txXfrm>
    </dsp:sp>
    <dsp:sp modelId="{E0010110-1A80-4985-82CE-1019D8D1B8EA}">
      <dsp:nvSpPr>
        <dsp:cNvPr id="0" name=""/>
        <dsp:cNvSpPr/>
      </dsp:nvSpPr>
      <dsp:spPr>
        <a:xfrm>
          <a:off x="2069866" y="2505904"/>
          <a:ext cx="961857" cy="961857"/>
        </a:xfrm>
        <a:prstGeom prst="ellipse">
          <a:avLst/>
        </a:prstGeom>
        <a:solidFill>
          <a:schemeClr val="tx2">
            <a:lumMod val="40000"/>
            <a:lumOff val="60000"/>
            <a:alpha val="69804"/>
          </a:schemeClr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200" b="1" kern="1200" dirty="0" smtClean="0">
              <a:latin typeface="Century Gothic" panose="020B0502020202020204" pitchFamily="34" charset="0"/>
            </a:rPr>
            <a:t>Aplica-ciones</a:t>
          </a:r>
          <a:endParaRPr lang="es-PE" sz="1200" b="1" kern="1200" dirty="0">
            <a:latin typeface="Century Gothic" panose="020B0502020202020204" pitchFamily="34" charset="0"/>
          </a:endParaRPr>
        </a:p>
      </dsp:txBody>
      <dsp:txXfrm>
        <a:off x="2210727" y="2646765"/>
        <a:ext cx="680135" cy="680135"/>
      </dsp:txXfrm>
    </dsp:sp>
    <dsp:sp modelId="{FE059ED2-2A0E-4E74-B878-1B8F2117ACCC}">
      <dsp:nvSpPr>
        <dsp:cNvPr id="0" name=""/>
        <dsp:cNvSpPr/>
      </dsp:nvSpPr>
      <dsp:spPr>
        <a:xfrm>
          <a:off x="817085" y="1253123"/>
          <a:ext cx="961857" cy="961857"/>
        </a:xfrm>
        <a:prstGeom prst="ellipse">
          <a:avLst/>
        </a:prstGeom>
        <a:solidFill>
          <a:schemeClr val="tx2">
            <a:lumMod val="40000"/>
            <a:lumOff val="60000"/>
            <a:alpha val="69804"/>
          </a:schemeClr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200" b="1" kern="1200" dirty="0" smtClean="0">
              <a:latin typeface="Century Gothic" panose="020B0502020202020204" pitchFamily="34" charset="0"/>
            </a:rPr>
            <a:t>Usuarios</a:t>
          </a:r>
          <a:endParaRPr lang="es-PE" sz="1200" b="1" kern="1200" dirty="0">
            <a:latin typeface="Century Gothic" panose="020B0502020202020204" pitchFamily="34" charset="0"/>
          </a:endParaRPr>
        </a:p>
      </dsp:txBody>
      <dsp:txXfrm>
        <a:off x="957946" y="1393984"/>
        <a:ext cx="680135" cy="6801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07AD3-9428-284B-900D-5B00E93E36C6}" type="datetimeFigureOut">
              <a:rPr lang="es-ES" smtClean="0"/>
              <a:t>15/03/2017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0F7CB-01AC-CE4F-B374-A3A4333ADA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5585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9470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2583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9639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9292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7121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136150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7983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6453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78928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96888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6727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00727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3874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41113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75950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2455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548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1678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9215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3042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5134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3045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7054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39B2-9A25-4A94-8F2C-957282BC74D5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41189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08794-2D19-4228-8C5D-9E98170F7404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29333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D245F-0D7D-4AB1-8296-19B60BBD0AB4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1719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C68E-1A97-4A8E-B66A-951EBB56E985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7130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2B6AF-0E35-4BDD-A07C-001AE11D0904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03264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EF13-D3A6-4DDD-A85B-B1774AF4B01A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35574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EA335-32CB-49BB-8611-E6FFFCCAB957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7311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FE7BB-3BF3-4CC5-B862-94D7F14C268A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81572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CC35-EFCD-4BB4-AAD1-9297ADE82F9D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8911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5F6F-3ABC-4973-BC43-53B4ADD51845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5418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61231-B335-4FAD-947D-A6BDA55A0663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69268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AC283-EC8D-4F33-8588-54569F049A47}" type="datetime1">
              <a:rPr lang="es-ES_tradnl" smtClean="0"/>
              <a:t>15/03/2017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CA257-7777-B14E-89F6-3D53281C9E1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98456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1.jpeg"/><Relationship Id="rId5" Type="http://schemas.openxmlformats.org/officeDocument/2006/relationships/diagramLayout" Target="../diagrams/layout2.xml"/><Relationship Id="rId10" Type="http://schemas.openxmlformats.org/officeDocument/2006/relationships/image" Target="../media/image10.jpeg"/><Relationship Id="rId4" Type="http://schemas.openxmlformats.org/officeDocument/2006/relationships/diagramData" Target="../diagrams/data2.xml"/><Relationship Id="rId9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wmf"/><Relationship Id="rId18" Type="http://schemas.openxmlformats.org/officeDocument/2006/relationships/image" Target="../media/image31.jpeg"/><Relationship Id="rId26" Type="http://schemas.openxmlformats.org/officeDocument/2006/relationships/image" Target="../media/image39.jpeg"/><Relationship Id="rId3" Type="http://schemas.openxmlformats.org/officeDocument/2006/relationships/image" Target="../media/image2.png"/><Relationship Id="rId21" Type="http://schemas.openxmlformats.org/officeDocument/2006/relationships/image" Target="../media/image34.jpeg"/><Relationship Id="rId7" Type="http://schemas.openxmlformats.org/officeDocument/2006/relationships/image" Target="../media/image20.jpeg"/><Relationship Id="rId12" Type="http://schemas.openxmlformats.org/officeDocument/2006/relationships/image" Target="../media/image25.wmf"/><Relationship Id="rId17" Type="http://schemas.openxmlformats.org/officeDocument/2006/relationships/image" Target="../media/image30.jpeg"/><Relationship Id="rId25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29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24" Type="http://schemas.openxmlformats.org/officeDocument/2006/relationships/image" Target="../media/image37.jpeg"/><Relationship Id="rId32" Type="http://schemas.openxmlformats.org/officeDocument/2006/relationships/image" Target="../media/image45.png"/><Relationship Id="rId5" Type="http://schemas.openxmlformats.org/officeDocument/2006/relationships/image" Target="../media/image18.jpeg"/><Relationship Id="rId15" Type="http://schemas.openxmlformats.org/officeDocument/2006/relationships/image" Target="../media/image28.wmf"/><Relationship Id="rId23" Type="http://schemas.openxmlformats.org/officeDocument/2006/relationships/image" Target="../media/image36.jpeg"/><Relationship Id="rId28" Type="http://schemas.openxmlformats.org/officeDocument/2006/relationships/image" Target="../media/image41.jpeg"/><Relationship Id="rId10" Type="http://schemas.openxmlformats.org/officeDocument/2006/relationships/image" Target="../media/image23.jpeg"/><Relationship Id="rId19" Type="http://schemas.openxmlformats.org/officeDocument/2006/relationships/image" Target="../media/image32.jpeg"/><Relationship Id="rId31" Type="http://schemas.openxmlformats.org/officeDocument/2006/relationships/image" Target="../media/image44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wmf"/><Relationship Id="rId22" Type="http://schemas.openxmlformats.org/officeDocument/2006/relationships/image" Target="../media/image35.jpeg"/><Relationship Id="rId27" Type="http://schemas.openxmlformats.org/officeDocument/2006/relationships/image" Target="../media/image40.png"/><Relationship Id="rId30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572298" y="4079938"/>
            <a:ext cx="60027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b-NO" sz="1200" smtClean="0">
                <a:solidFill>
                  <a:srgbClr val="FF959B"/>
                </a:solidFill>
                <a:ea typeface="Arial Rounded MT Bold" charset="0"/>
                <a:cs typeface="Arial Rounded MT Bold" charset="0"/>
              </a:rPr>
              <a:t>MARZO DE 2017</a:t>
            </a:r>
            <a:endParaRPr lang="es-PE" sz="1200" dirty="0">
              <a:solidFill>
                <a:srgbClr val="FF959B"/>
              </a:solidFill>
              <a:ea typeface="Arial Rounded MT Bold" charset="0"/>
              <a:cs typeface="Arial Rounded MT Bold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998220" y="1944207"/>
            <a:ext cx="72009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3300" b="1" dirty="0" smtClean="0">
                <a:solidFill>
                  <a:schemeClr val="bg1">
                    <a:lumMod val="50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CIUDADES INTELIGENTES Y TIC</a:t>
            </a:r>
            <a:endParaRPr lang="es-PE" sz="3300" b="1" dirty="0">
              <a:solidFill>
                <a:schemeClr val="bg1">
                  <a:lumMod val="50000"/>
                </a:scheme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2966492" y="3430508"/>
            <a:ext cx="32643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1600" b="1" dirty="0" err="1">
                <a:solidFill>
                  <a:schemeClr val="bg1">
                    <a:lumMod val="50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MSc</a:t>
            </a:r>
            <a:r>
              <a:rPr lang="es-PE" sz="1600" b="1" dirty="0">
                <a:solidFill>
                  <a:schemeClr val="bg1">
                    <a:lumMod val="50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. Ing. Manuel Muñoz Quiroz</a:t>
            </a:r>
          </a:p>
        </p:txBody>
      </p:sp>
    </p:spTree>
    <p:extLst>
      <p:ext uri="{BB962C8B-B14F-4D97-AF65-F5344CB8AC3E}">
        <p14:creationId xmlns:p14="http://schemas.microsoft.com/office/powerpoint/2010/main" val="147900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488722" y="368240"/>
            <a:ext cx="226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</a:rPr>
              <a:t>CONTENIDO</a:t>
            </a:r>
            <a:endParaRPr lang="es-PE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170546" y="1436764"/>
            <a:ext cx="5231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del Sector al 2021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170547" y="3448819"/>
            <a:ext cx="657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Avances del MTC que contribuyen a construir Ciudades Inteligentes y Sostenibles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139296" y="184164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¿Qué es una ciudad inteligente y sostenible?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791192" y="1436764"/>
            <a:ext cx="34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92967" y="1844589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592967" y="3455865"/>
            <a:ext cx="53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1170546" y="224652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Rol de las TIC y las partes interesadas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592966" y="2252414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1170546" y="2648839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Necesidades </a:t>
            </a:r>
            <a:r>
              <a:rPr lang="es-PE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en materia </a:t>
            </a:r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de TIC</a:t>
            </a:r>
            <a:endParaRPr lang="es-PE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592967" y="2658536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IV.</a:t>
            </a:r>
            <a:endParaRPr lang="es-PE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1170547" y="3076836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 </a:t>
            </a:r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una </a:t>
            </a:r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Ciudad Inteligente y Sostenible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592968" y="3086533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10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335284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245804678"/>
              </p:ext>
            </p:extLst>
          </p:nvPr>
        </p:nvGraphicFramePr>
        <p:xfrm>
          <a:off x="2245300" y="916832"/>
          <a:ext cx="5101590" cy="3468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10" descr="difusión Icono Grati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546" y="1062277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Grupo de personas de clase dibujado mano Icono Gratis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234" y="2290224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0" descr="Smartphone Icono Gratis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824" y="2377329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2" descr="Carácter figura androide Icono Gratis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79" y="3697521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108626" y="4476110"/>
            <a:ext cx="62029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900" dirty="0">
                <a:latin typeface="Century Gothic" panose="020B0502020202020204" pitchFamily="34" charset="0"/>
              </a:rPr>
              <a:t>Fuente: </a:t>
            </a:r>
            <a:r>
              <a:rPr lang="es-PE" sz="900" i="1" dirty="0">
                <a:latin typeface="Century Gothic" panose="020B0502020202020204" pitchFamily="34" charset="0"/>
              </a:rPr>
              <a:t>World Bank “Building broadband: Strategies and policies for the developing world”, 2010 </a:t>
            </a:r>
          </a:p>
        </p:txBody>
      </p:sp>
      <p:sp>
        <p:nvSpPr>
          <p:cNvPr id="11" name="Cerrar corchete 10"/>
          <p:cNvSpPr/>
          <p:nvPr/>
        </p:nvSpPr>
        <p:spPr>
          <a:xfrm rot="-2700000">
            <a:off x="5779473" y="623410"/>
            <a:ext cx="108000" cy="2052000"/>
          </a:xfrm>
          <a:prstGeom prst="rightBracket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Cerrar corchete 11"/>
          <p:cNvSpPr/>
          <p:nvPr/>
        </p:nvSpPr>
        <p:spPr>
          <a:xfrm rot="18900000" flipH="1" flipV="1">
            <a:off x="3760561" y="2655004"/>
            <a:ext cx="108000" cy="2052000"/>
          </a:xfrm>
          <a:prstGeom prst="rightBracket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3" name="CuadroTexto 12"/>
          <p:cNvSpPr txBox="1"/>
          <p:nvPr/>
        </p:nvSpPr>
        <p:spPr>
          <a:xfrm>
            <a:off x="5941556" y="1151648"/>
            <a:ext cx="963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00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Oferta</a:t>
            </a:r>
            <a:endParaRPr lang="es-PE" sz="20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2382759" y="3567411"/>
            <a:ext cx="14318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00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Demanda</a:t>
            </a:r>
            <a:endParaRPr lang="es-PE" sz="20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Flecha derecha 14"/>
          <p:cNvSpPr/>
          <p:nvPr/>
        </p:nvSpPr>
        <p:spPr>
          <a:xfrm>
            <a:off x="6954835" y="1197263"/>
            <a:ext cx="315087" cy="30888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6" name="Rectángulo redondeado 15"/>
          <p:cNvSpPr/>
          <p:nvPr/>
        </p:nvSpPr>
        <p:spPr>
          <a:xfrm>
            <a:off x="7387401" y="1018300"/>
            <a:ext cx="1462284" cy="674720"/>
          </a:xfrm>
          <a:prstGeom prst="round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Actuales competencias del </a:t>
            </a:r>
            <a:r>
              <a:rPr lang="es-PE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VMC</a:t>
            </a:r>
            <a:endParaRPr lang="es-PE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Flecha derecha 16"/>
          <p:cNvSpPr/>
          <p:nvPr/>
        </p:nvSpPr>
        <p:spPr>
          <a:xfrm flipH="1">
            <a:off x="2060319" y="3614351"/>
            <a:ext cx="315087" cy="30888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8" name="Rectángulo redondeado 17"/>
          <p:cNvSpPr/>
          <p:nvPr/>
        </p:nvSpPr>
        <p:spPr>
          <a:xfrm>
            <a:off x="263713" y="3431431"/>
            <a:ext cx="1675571" cy="674720"/>
          </a:xfrm>
          <a:prstGeom prst="round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1463" indent="-252413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Nuevo </a:t>
            </a:r>
            <a:r>
              <a:rPr lang="es-PE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VMTIC</a:t>
            </a:r>
            <a:endParaRPr lang="es-PE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1463" indent="-252413">
              <a:buFont typeface="Arial" panose="020B0604020202020204" pitchFamily="34" charset="0"/>
              <a:buChar char="•"/>
            </a:pPr>
            <a:r>
              <a:rPr lang="es-PE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Nueva Ley TIC</a:t>
            </a:r>
            <a:endParaRPr lang="es-PE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219702" y="3060632"/>
            <a:ext cx="17250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Necesidad del sector</a:t>
            </a:r>
          </a:p>
        </p:txBody>
      </p:sp>
      <p:sp>
        <p:nvSpPr>
          <p:cNvPr id="20" name="Rectángulo redondeado 19"/>
          <p:cNvSpPr/>
          <p:nvPr/>
        </p:nvSpPr>
        <p:spPr>
          <a:xfrm>
            <a:off x="305579" y="963263"/>
            <a:ext cx="3128246" cy="468000"/>
          </a:xfrm>
          <a:prstGeom prst="roundRect">
            <a:avLst>
              <a:gd name="adj" fmla="val 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>
              <a:lnSpc>
                <a:spcPct val="114000"/>
              </a:lnSpc>
            </a:pPr>
            <a:r>
              <a:rPr lang="es-P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Metodología  para crear un ecosistema digital</a:t>
            </a:r>
            <a:endParaRPr lang="es-PE" sz="16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359561" y="270724"/>
            <a:ext cx="8364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VI. NECESIDADES EN MATERIA DE TIC</a:t>
            </a:r>
            <a:endParaRPr lang="es-PE" sz="2400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11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419877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redondeado 12"/>
          <p:cNvSpPr/>
          <p:nvPr/>
        </p:nvSpPr>
        <p:spPr>
          <a:xfrm>
            <a:off x="100361" y="666900"/>
            <a:ext cx="7817005" cy="720000"/>
          </a:xfrm>
          <a:prstGeom prst="roundRect">
            <a:avLst>
              <a:gd name="adj" fmla="val 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just">
              <a:lnSpc>
                <a:spcPct val="114000"/>
              </a:lnSpc>
            </a:pPr>
            <a:r>
              <a:rPr lang="es-PE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Establecer el arreglo institucional para el desarrollo de las TIC en el </a:t>
            </a:r>
            <a:r>
              <a:rPr lang="es-PE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Perú:</a:t>
            </a:r>
          </a:p>
          <a:p>
            <a:pPr marL="0" lvl="2" algn="just">
              <a:lnSpc>
                <a:spcPct val="114000"/>
              </a:lnSpc>
            </a:pPr>
            <a:r>
              <a:rPr lang="es-PE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el </a:t>
            </a:r>
            <a:r>
              <a:rPr lang="es-PE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VICEMINISTERIO TIC</a:t>
            </a:r>
            <a:endParaRPr lang="es-PE" sz="16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5 Rectángulo redondeado"/>
          <p:cNvSpPr/>
          <p:nvPr/>
        </p:nvSpPr>
        <p:spPr>
          <a:xfrm>
            <a:off x="721420" y="1461050"/>
            <a:ext cx="7336389" cy="138320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6" name="6 CuadroTexto"/>
          <p:cNvSpPr txBox="1"/>
          <p:nvPr/>
        </p:nvSpPr>
        <p:spPr>
          <a:xfrm>
            <a:off x="721420" y="2086701"/>
            <a:ext cx="288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b="1" dirty="0">
                <a:latin typeface="Century Gothic" panose="020B0502020202020204" pitchFamily="34" charset="0"/>
              </a:rPr>
              <a:t>Viceministerio</a:t>
            </a:r>
          </a:p>
          <a:p>
            <a:pPr algn="ctr"/>
            <a:r>
              <a:rPr lang="es-PE" b="1" dirty="0">
                <a:latin typeface="Century Gothic" panose="020B0502020202020204" pitchFamily="34" charset="0"/>
              </a:rPr>
              <a:t>de Comunicaciones</a:t>
            </a:r>
          </a:p>
        </p:txBody>
      </p:sp>
      <p:sp>
        <p:nvSpPr>
          <p:cNvPr id="27" name="7 CuadroTexto"/>
          <p:cNvSpPr txBox="1"/>
          <p:nvPr/>
        </p:nvSpPr>
        <p:spPr>
          <a:xfrm>
            <a:off x="5177809" y="2086701"/>
            <a:ext cx="288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b="1" dirty="0" smtClean="0">
                <a:latin typeface="Century Gothic" panose="020B0502020202020204" pitchFamily="34" charset="0"/>
              </a:rPr>
              <a:t>Viceministerio de las</a:t>
            </a:r>
            <a:endParaRPr lang="es-PE" b="1" dirty="0">
              <a:latin typeface="Century Gothic" panose="020B0502020202020204" pitchFamily="34" charset="0"/>
            </a:endParaRPr>
          </a:p>
          <a:p>
            <a:pPr algn="ctr"/>
            <a:r>
              <a:rPr lang="es-PE" b="1" dirty="0">
                <a:latin typeface="Century Gothic" panose="020B0502020202020204" pitchFamily="34" charset="0"/>
              </a:rPr>
              <a:t>TIC</a:t>
            </a:r>
          </a:p>
        </p:txBody>
      </p:sp>
      <p:sp>
        <p:nvSpPr>
          <p:cNvPr id="28" name="8 Flecha derecha"/>
          <p:cNvSpPr/>
          <p:nvPr/>
        </p:nvSpPr>
        <p:spPr>
          <a:xfrm>
            <a:off x="3764164" y="2075795"/>
            <a:ext cx="1260000" cy="708703"/>
          </a:xfrm>
          <a:prstGeom prst="rightArrow">
            <a:avLst>
              <a:gd name="adj1" fmla="val 50000"/>
              <a:gd name="adj2" fmla="val 43431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9" name="Marcador de contenido 2"/>
          <p:cNvSpPr>
            <a:spLocks noGrp="1"/>
          </p:cNvSpPr>
          <p:nvPr>
            <p:ph idx="1"/>
          </p:nvPr>
        </p:nvSpPr>
        <p:spPr>
          <a:xfrm>
            <a:off x="721419" y="2950795"/>
            <a:ext cx="7336389" cy="767014"/>
          </a:xfrm>
        </p:spPr>
        <p:txBody>
          <a:bodyPr>
            <a:noAutofit/>
          </a:bodyPr>
          <a:lstStyle/>
          <a:p>
            <a:r>
              <a:rPr lang="es-ES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Vice-Ministerio TIC como Articulador / facilitador (Nacional, Regional y Local) :</a:t>
            </a:r>
          </a:p>
          <a:p>
            <a:pPr marL="446088" lvl="1" indent="-176213"/>
            <a:r>
              <a:rPr lang="es-ES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Acceso, Uso y Apropiación de las TIC en País</a:t>
            </a:r>
          </a:p>
          <a:p>
            <a:pPr marL="446088" lvl="1" indent="-176213"/>
            <a:r>
              <a:rPr lang="es-ES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Incorporación de las TIC en las Políticas de Desarrollo</a:t>
            </a: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778" y="1585624"/>
            <a:ext cx="1661311" cy="434018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 rotWithShape="1">
          <a:blip r:embed="rId4"/>
          <a:srcRect l="63976" b="21651"/>
          <a:stretch/>
        </p:blipFill>
        <p:spPr>
          <a:xfrm>
            <a:off x="6756927" y="1544434"/>
            <a:ext cx="613871" cy="348803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4950143" y="1432337"/>
            <a:ext cx="2113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i="1" dirty="0">
                <a:latin typeface="Arial Black" panose="020B0A04020102020204" pitchFamily="34" charset="0"/>
              </a:rPr>
              <a:t>MTTIC</a:t>
            </a:r>
          </a:p>
        </p:txBody>
      </p:sp>
      <p:sp>
        <p:nvSpPr>
          <p:cNvPr id="33" name="CuadroTexto 32"/>
          <p:cNvSpPr txBox="1"/>
          <p:nvPr/>
        </p:nvSpPr>
        <p:spPr>
          <a:xfrm>
            <a:off x="4778132" y="1927309"/>
            <a:ext cx="2903359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500" b="1" dirty="0">
                <a:latin typeface="Arial Black" panose="020B0A04020102020204" pitchFamily="34" charset="0"/>
              </a:rPr>
              <a:t>Ministerio de Transportes y Tecnologías de la Información y la Comunicación</a:t>
            </a:r>
          </a:p>
        </p:txBody>
      </p:sp>
      <p:sp>
        <p:nvSpPr>
          <p:cNvPr id="34" name="Marcador de contenido 2"/>
          <p:cNvSpPr txBox="1">
            <a:spLocks/>
          </p:cNvSpPr>
          <p:nvPr/>
        </p:nvSpPr>
        <p:spPr>
          <a:xfrm>
            <a:off x="721418" y="3544488"/>
            <a:ext cx="7336390" cy="1222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1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Funciones del Vice-Ministerio TIC:</a:t>
            </a:r>
          </a:p>
          <a:p>
            <a:pPr marL="446088" lvl="1" indent="-184150"/>
            <a:r>
              <a:rPr lang="es-PE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Planear, evaluar, regular y fomentar el uso, desarrollo y alfabetización </a:t>
            </a:r>
            <a:r>
              <a:rPr lang="es-PE" sz="11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en las </a:t>
            </a:r>
            <a:r>
              <a:rPr lang="es-PE" sz="11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TIC</a:t>
            </a:r>
          </a:p>
          <a:p>
            <a:pPr marL="446088" lvl="1" indent="-184150"/>
            <a:r>
              <a:rPr lang="es-PE" sz="11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Formular</a:t>
            </a:r>
            <a:r>
              <a:rPr lang="es-PE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, coordinar, ejecutar y fiscalizar la política de desarrollo del sector </a:t>
            </a:r>
            <a:r>
              <a:rPr lang="es-PE" sz="11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TIC</a:t>
            </a:r>
          </a:p>
          <a:p>
            <a:pPr marL="446088" lvl="1" indent="-184150"/>
            <a:r>
              <a:rPr lang="es-PE" sz="11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Coordinar y </a:t>
            </a:r>
            <a:r>
              <a:rPr lang="es-PE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supervisar las actividades que cumplan los órganos del </a:t>
            </a:r>
            <a:r>
              <a:rPr lang="es-PE" sz="11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Ministerio, correspondientes </a:t>
            </a:r>
            <a:r>
              <a:rPr lang="es-PE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al sector </a:t>
            </a:r>
            <a:r>
              <a:rPr lang="es-PE" sz="11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TIC</a:t>
            </a:r>
            <a:endParaRPr lang="es-ES" sz="11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12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359561" y="270724"/>
            <a:ext cx="8364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VI. NECESIDADES EN MATERIA DE TIC</a:t>
            </a:r>
            <a:endParaRPr lang="es-PE" sz="2400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32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8"/>
          <p:cNvSpPr/>
          <p:nvPr/>
        </p:nvSpPr>
        <p:spPr>
          <a:xfrm>
            <a:off x="960045" y="1017696"/>
            <a:ext cx="1573500" cy="648000"/>
          </a:xfrm>
          <a:prstGeom prst="roundRect">
            <a:avLst>
              <a:gd name="adj" fmla="val 6342"/>
            </a:avLst>
          </a:prstGeom>
          <a:solidFill>
            <a:srgbClr val="7F7F7F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>
                <a:solidFill>
                  <a:schemeClr val="bg1"/>
                </a:solidFill>
                <a:latin typeface="+mj-lt"/>
              </a:rPr>
              <a:t>Infraestructura</a:t>
            </a:r>
            <a:endParaRPr lang="es-P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ángulo redondeado 19"/>
          <p:cNvSpPr/>
          <p:nvPr/>
        </p:nvSpPr>
        <p:spPr>
          <a:xfrm>
            <a:off x="960045" y="1719053"/>
            <a:ext cx="1573500" cy="1440000"/>
          </a:xfrm>
          <a:prstGeom prst="roundRect">
            <a:avLst>
              <a:gd name="adj" fmla="val 4277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>
                <a:solidFill>
                  <a:schemeClr val="bg1"/>
                </a:solidFill>
                <a:latin typeface="+mj-lt"/>
              </a:rPr>
              <a:t>Servicios</a:t>
            </a:r>
            <a:endParaRPr lang="es-P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ángulo redondeado 22"/>
          <p:cNvSpPr/>
          <p:nvPr/>
        </p:nvSpPr>
        <p:spPr>
          <a:xfrm>
            <a:off x="956938" y="3212410"/>
            <a:ext cx="1573500" cy="648126"/>
          </a:xfrm>
          <a:prstGeom prst="roundRect">
            <a:avLst>
              <a:gd name="adj" fmla="val 806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>
                <a:solidFill>
                  <a:schemeClr val="bg1"/>
                </a:solidFill>
                <a:latin typeface="+mj-lt"/>
              </a:rPr>
              <a:t>Usuarios</a:t>
            </a:r>
            <a:endParaRPr lang="es-P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ángulo redondeado 26"/>
          <p:cNvSpPr/>
          <p:nvPr/>
        </p:nvSpPr>
        <p:spPr>
          <a:xfrm>
            <a:off x="956939" y="3913767"/>
            <a:ext cx="1573500" cy="648000"/>
          </a:xfrm>
          <a:prstGeom prst="roundRect">
            <a:avLst>
              <a:gd name="adj" fmla="val 9783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>
                <a:solidFill>
                  <a:schemeClr val="bg1"/>
                </a:solidFill>
                <a:latin typeface="+mj-lt"/>
              </a:rPr>
              <a:t>Aplicaciones</a:t>
            </a:r>
            <a:endParaRPr lang="es-P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366493" y="318343"/>
            <a:ext cx="2760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000" b="1" dirty="0" smtClean="0">
                <a:solidFill>
                  <a:srgbClr val="C0000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PROBLEMÁTICA</a:t>
            </a:r>
            <a:endParaRPr lang="es-PE" sz="2000" b="1" dirty="0">
              <a:solidFill>
                <a:srgbClr val="C00000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2647733" y="1017696"/>
            <a:ext cx="5604538" cy="648000"/>
          </a:xfrm>
          <a:prstGeom prst="roundRect">
            <a:avLst>
              <a:gd name="adj" fmla="val 85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2" indent="-342900" algn="just">
              <a:buFont typeface="+mj-lt"/>
              <a:buAutoNum type="arabicParenR"/>
            </a:pPr>
            <a:r>
              <a:rPr lang="es-PE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Limitado e inadecuado despliegue </a:t>
            </a:r>
            <a:r>
              <a:rPr lang="es-P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 la </a:t>
            </a:r>
            <a:r>
              <a:rPr lang="es-PE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infraestructura</a:t>
            </a:r>
            <a:r>
              <a:rPr lang="es-P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de </a:t>
            </a:r>
            <a:r>
              <a:rPr lang="es-PE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transporte</a:t>
            </a:r>
            <a:r>
              <a:rPr lang="es-P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y </a:t>
            </a:r>
            <a:r>
              <a:rPr lang="es-PE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acceso</a:t>
            </a:r>
            <a:r>
              <a:rPr lang="es-P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de redes de </a:t>
            </a:r>
            <a:r>
              <a:rPr lang="es-PE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telecomunicaciones</a:t>
            </a:r>
          </a:p>
        </p:txBody>
      </p:sp>
      <p:sp>
        <p:nvSpPr>
          <p:cNvPr id="12" name="Rectángulo redondeado 11"/>
          <p:cNvSpPr/>
          <p:nvPr/>
        </p:nvSpPr>
        <p:spPr>
          <a:xfrm>
            <a:off x="2644161" y="3913767"/>
            <a:ext cx="5604538" cy="648000"/>
          </a:xfrm>
          <a:prstGeom prst="roundRect">
            <a:avLst>
              <a:gd name="adj" fmla="val 85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2" indent="-342900" algn="just">
              <a:buFont typeface="+mj-lt"/>
              <a:buAutoNum type="arabicParenR" startAt="6"/>
            </a:pP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Escaso 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 inadecuado </a:t>
            </a:r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desarrollo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de </a:t>
            </a:r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aplicaciones o contenidos en el Perú</a:t>
            </a:r>
            <a:endParaRPr lang="es-PE" sz="12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ángulo redondeado 12"/>
          <p:cNvSpPr/>
          <p:nvPr/>
        </p:nvSpPr>
        <p:spPr>
          <a:xfrm>
            <a:off x="2647733" y="1719053"/>
            <a:ext cx="5604538" cy="1440000"/>
          </a:xfrm>
          <a:prstGeom prst="roundRect">
            <a:avLst>
              <a:gd name="adj" fmla="val 85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2" indent="-342900" algn="just">
              <a:buFont typeface="+mj-lt"/>
              <a:buAutoNum type="arabicParenR" startAt="2"/>
            </a:pP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Limitaciones en la </a:t>
            </a:r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cobertura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 </a:t>
            </a:r>
            <a:r>
              <a:rPr lang="es-E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continuidad </a:t>
            </a: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 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los </a:t>
            </a:r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servicios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públicos de telecomunicaciones</a:t>
            </a:r>
          </a:p>
          <a:p>
            <a:pPr marL="342900" lvl="2" indent="-342900" algn="just">
              <a:buFont typeface="+mj-lt"/>
              <a:buAutoNum type="arabicParenR" startAt="2"/>
            </a:pPr>
            <a:endParaRPr lang="es-E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lvl="2" indent="-342900" algn="just">
              <a:buFont typeface="+mj-lt"/>
              <a:buAutoNum type="arabicParenR" startAt="2"/>
            </a:pP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Insuficiente </a:t>
            </a:r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competencia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en los servicios </a:t>
            </a: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públicos de telecomunicaciones</a:t>
            </a:r>
          </a:p>
          <a:p>
            <a:pPr marL="342900" lvl="2" indent="-342900" algn="just">
              <a:buFont typeface="+mj-lt"/>
              <a:buAutoNum type="arabicParenR" startAt="2"/>
            </a:pPr>
            <a:endParaRPr lang="es-E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lvl="2" indent="-342900" algn="just">
              <a:buFont typeface="+mj-lt"/>
              <a:buAutoNum type="arabicParenR" startAt="2"/>
            </a:pP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Insuficiente 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gestión y aprovechamiento del </a:t>
            </a:r>
            <a:r>
              <a:rPr lang="es-E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espectro radioeléctrico</a:t>
            </a:r>
          </a:p>
        </p:txBody>
      </p:sp>
      <p:sp>
        <p:nvSpPr>
          <p:cNvPr id="14" name="Rectángulo redondeado 13"/>
          <p:cNvSpPr/>
          <p:nvPr/>
        </p:nvSpPr>
        <p:spPr>
          <a:xfrm>
            <a:off x="2644161" y="3212410"/>
            <a:ext cx="5604538" cy="648000"/>
          </a:xfrm>
          <a:prstGeom prst="roundRect">
            <a:avLst>
              <a:gd name="adj" fmla="val 85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2" indent="-342900" algn="just">
              <a:buFont typeface="+mj-lt"/>
              <a:buAutoNum type="arabicParenR" startAt="5"/>
            </a:pP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Limitaciones 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para el </a:t>
            </a:r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uso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 la banda ancha, </a:t>
            </a:r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aplicaciones y contenidos </a:t>
            </a:r>
            <a:r>
              <a:rPr lang="es-E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digitales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13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7492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8"/>
          <p:cNvSpPr/>
          <p:nvPr/>
        </p:nvSpPr>
        <p:spPr>
          <a:xfrm>
            <a:off x="293400" y="939995"/>
            <a:ext cx="2160000" cy="648000"/>
          </a:xfrm>
          <a:prstGeom prst="roundRect">
            <a:avLst>
              <a:gd name="adj" fmla="val 6342"/>
            </a:avLst>
          </a:prstGeom>
          <a:solidFill>
            <a:srgbClr val="99CC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Infraestructura</a:t>
            </a:r>
            <a:endParaRPr lang="es-PE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ángulo redondeado 19"/>
          <p:cNvSpPr/>
          <p:nvPr/>
        </p:nvSpPr>
        <p:spPr>
          <a:xfrm>
            <a:off x="293400" y="1641352"/>
            <a:ext cx="2160000" cy="1440000"/>
          </a:xfrm>
          <a:prstGeom prst="roundRect">
            <a:avLst>
              <a:gd name="adj" fmla="val 4277"/>
            </a:avLst>
          </a:prstGeom>
          <a:solidFill>
            <a:srgbClr val="99CC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Servicios</a:t>
            </a:r>
            <a:endParaRPr lang="es-PE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Rectángulo redondeado 22"/>
          <p:cNvSpPr/>
          <p:nvPr/>
        </p:nvSpPr>
        <p:spPr>
          <a:xfrm>
            <a:off x="290293" y="3134709"/>
            <a:ext cx="2160000" cy="648126"/>
          </a:xfrm>
          <a:prstGeom prst="roundRect">
            <a:avLst>
              <a:gd name="adj" fmla="val 8064"/>
            </a:avLst>
          </a:prstGeom>
          <a:solidFill>
            <a:srgbClr val="99CC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Usuarios</a:t>
            </a:r>
            <a:endParaRPr lang="es-PE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ángulo redondeado 26"/>
          <p:cNvSpPr/>
          <p:nvPr/>
        </p:nvSpPr>
        <p:spPr>
          <a:xfrm>
            <a:off x="290294" y="3836066"/>
            <a:ext cx="2160000" cy="648000"/>
          </a:xfrm>
          <a:prstGeom prst="roundRect">
            <a:avLst>
              <a:gd name="adj" fmla="val 9783"/>
            </a:avLst>
          </a:prstGeom>
          <a:solidFill>
            <a:srgbClr val="99CC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Aplicaciones</a:t>
            </a:r>
            <a:endParaRPr lang="es-PE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Rectángulo redondeado 13"/>
          <p:cNvSpPr/>
          <p:nvPr/>
        </p:nvSpPr>
        <p:spPr>
          <a:xfrm>
            <a:off x="2601482" y="939995"/>
            <a:ext cx="6225824" cy="648000"/>
          </a:xfrm>
          <a:prstGeom prst="roundRect">
            <a:avLst>
              <a:gd name="adj" fmla="val 85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2" indent="-342900" algn="just">
              <a:buFont typeface="+mj-lt"/>
              <a:buAutoNum type="arabicParenR"/>
            </a:pP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Incrementar el despliegue y garantizar una adecuada 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infraestructura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de 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transporte 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acceso 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 </a:t>
            </a:r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telecomunicaciones</a:t>
            </a:r>
            <a:endParaRPr lang="es-PE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Rectángulo redondeado 21"/>
          <p:cNvSpPr/>
          <p:nvPr/>
        </p:nvSpPr>
        <p:spPr>
          <a:xfrm>
            <a:off x="2597910" y="3836066"/>
            <a:ext cx="6225824" cy="648000"/>
          </a:xfrm>
          <a:prstGeom prst="roundRect">
            <a:avLst>
              <a:gd name="adj" fmla="val 85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2" indent="-342900" algn="just">
              <a:buFont typeface="+mj-lt"/>
              <a:buAutoNum type="arabicParenR" startAt="6"/>
            </a:pP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Promover el 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desarrollo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de 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contenidos y aplicaciones digitales en el </a:t>
            </a:r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Perú</a:t>
            </a:r>
            <a:endParaRPr lang="es-PE" sz="1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Rectángulo redondeado 22"/>
          <p:cNvSpPr/>
          <p:nvPr/>
        </p:nvSpPr>
        <p:spPr>
          <a:xfrm>
            <a:off x="2601482" y="1641352"/>
            <a:ext cx="6225824" cy="1440000"/>
          </a:xfrm>
          <a:prstGeom prst="roundRect">
            <a:avLst>
              <a:gd name="adj" fmla="val 85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2" indent="-342900" algn="just">
              <a:buFont typeface="+mj-lt"/>
              <a:buAutoNum type="arabicParenR" startAt="2"/>
            </a:pP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Garantizar la suficiente 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cobertura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y </a:t>
            </a:r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continuidad </a:t>
            </a:r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 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los servicios de telecomunicaciones</a:t>
            </a:r>
            <a:endParaRPr lang="es-E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lvl="2" indent="-342900" algn="just">
              <a:buFont typeface="+mj-lt"/>
              <a:buAutoNum type="arabicParenR" startAt="2"/>
            </a:pPr>
            <a:endParaRPr lang="es-E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lvl="2" indent="-342900" algn="just">
              <a:buFont typeface="+mj-lt"/>
              <a:buAutoNum type="arabicParenR" startAt="2"/>
            </a:pP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Fomentar </a:t>
            </a:r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 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competencia 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 los servicios </a:t>
            </a:r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de telecomunicaciones</a:t>
            </a:r>
          </a:p>
          <a:p>
            <a:pPr marL="342900" lvl="2" indent="-342900" algn="just">
              <a:buFont typeface="+mj-lt"/>
              <a:buAutoNum type="arabicParenR" startAt="2"/>
            </a:pPr>
            <a:endParaRPr lang="es-E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marL="342900" lvl="2" indent="-342900" algn="just">
              <a:buFont typeface="+mj-lt"/>
              <a:buAutoNum type="arabicParenR" startAt="2"/>
            </a:pP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Mejorar la gestión y el aprovechamientos del 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Espectro Radioeléctrico</a:t>
            </a:r>
            <a:endParaRPr lang="es-E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Rectángulo redondeado 23"/>
          <p:cNvSpPr/>
          <p:nvPr/>
        </p:nvSpPr>
        <p:spPr>
          <a:xfrm>
            <a:off x="2597910" y="3134709"/>
            <a:ext cx="6225824" cy="648000"/>
          </a:xfrm>
          <a:prstGeom prst="roundRect">
            <a:avLst>
              <a:gd name="adj" fmla="val 85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2" indent="-342900" algn="just">
              <a:buFont typeface="+mj-lt"/>
              <a:buAutoNum type="arabicParenR" startAt="5"/>
            </a:pP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Fomentar el 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uso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de la banda ancha y el desarrollo de </a:t>
            </a:r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la </a:t>
            </a:r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cultura</a:t>
            </a:r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y </a:t>
            </a:r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alfabetización digital</a:t>
            </a:r>
            <a:endParaRPr lang="es-E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Rectángulo redondeado 24"/>
          <p:cNvSpPr/>
          <p:nvPr/>
        </p:nvSpPr>
        <p:spPr>
          <a:xfrm>
            <a:off x="100361" y="314475"/>
            <a:ext cx="7817005" cy="464326"/>
          </a:xfrm>
          <a:prstGeom prst="roundRect">
            <a:avLst>
              <a:gd name="adj" fmla="val 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>
              <a:lnSpc>
                <a:spcPct val="114000"/>
              </a:lnSpc>
            </a:pPr>
            <a:r>
              <a:rPr lang="es-P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Política Nacional de la Banda Ancha y TIC: </a:t>
            </a:r>
            <a:r>
              <a:rPr lang="es-PE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seis (6) objetivos generales</a:t>
            </a:r>
            <a:endParaRPr lang="es-PE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14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22604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488722" y="368240"/>
            <a:ext cx="226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</a:rPr>
              <a:t>CONTENIDO</a:t>
            </a:r>
            <a:endParaRPr lang="es-PE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170546" y="1436764"/>
            <a:ext cx="5231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del Sector al 2021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170547" y="3448819"/>
            <a:ext cx="657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Avances del MTC que contribuyen a construir Ciudades Inteligentes y Sostenibles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139296" y="184164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¿Qué es una ciudad inteligente y sostenible?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791192" y="1436764"/>
            <a:ext cx="34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92967" y="1844589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592967" y="3455865"/>
            <a:ext cx="53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1170546" y="224652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Rol de las TIC y las partes interesadas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592966" y="2252414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1170546" y="2648839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Necesidades en materia de TIC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592967" y="2658536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1170547" y="3076836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Visión de </a:t>
            </a:r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una </a:t>
            </a:r>
            <a:r>
              <a:rPr lang="es-PE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Ciudad Inteligente y Sostenible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592968" y="3086533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V.</a:t>
            </a:r>
            <a:endParaRPr lang="es-PE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15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305488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48" y="2583477"/>
            <a:ext cx="4157451" cy="1675468"/>
          </a:xfrm>
          <a:prstGeom prst="rect">
            <a:avLst/>
          </a:prstGeom>
        </p:spPr>
      </p:pic>
      <p:grpSp>
        <p:nvGrpSpPr>
          <p:cNvPr id="14" name="Grupo 13"/>
          <p:cNvGrpSpPr/>
          <p:nvPr/>
        </p:nvGrpSpPr>
        <p:grpSpPr>
          <a:xfrm>
            <a:off x="1346835" y="1085851"/>
            <a:ext cx="2043475" cy="1095373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11" name="Elipse 10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12" name="Elipse 11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13" name="Rectángulo redondeado 12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grpSp>
        <p:nvGrpSpPr>
          <p:cNvPr id="31" name="Grupo 30"/>
          <p:cNvGrpSpPr/>
          <p:nvPr/>
        </p:nvGrpSpPr>
        <p:grpSpPr>
          <a:xfrm>
            <a:off x="6927092" y="2613864"/>
            <a:ext cx="357627" cy="197299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32" name="Elipse 31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3" name="Elipse 32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4" name="Rectángulo redondeado 33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grpSp>
        <p:nvGrpSpPr>
          <p:cNvPr id="39" name="Grupo 38"/>
          <p:cNvGrpSpPr/>
          <p:nvPr/>
        </p:nvGrpSpPr>
        <p:grpSpPr>
          <a:xfrm>
            <a:off x="8252353" y="2627904"/>
            <a:ext cx="173372" cy="136011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40" name="Elipse 39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1" name="Elipse 40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2" name="Rectángulo redondeado 41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grpSp>
        <p:nvGrpSpPr>
          <p:cNvPr id="43" name="Grupo 42"/>
          <p:cNvGrpSpPr/>
          <p:nvPr/>
        </p:nvGrpSpPr>
        <p:grpSpPr>
          <a:xfrm>
            <a:off x="7934444" y="2791314"/>
            <a:ext cx="549003" cy="302920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44" name="Elipse 43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5" name="Elipse 44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Rectángulo redondeado 45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grpSp>
        <p:nvGrpSpPr>
          <p:cNvPr id="47" name="Grupo 46"/>
          <p:cNvGrpSpPr/>
          <p:nvPr/>
        </p:nvGrpSpPr>
        <p:grpSpPr>
          <a:xfrm>
            <a:off x="4227307" y="1398270"/>
            <a:ext cx="1227493" cy="642993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48" name="Elipse 47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9" name="Elipse 48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50" name="Rectángulo redondeado 49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sp>
        <p:nvSpPr>
          <p:cNvPr id="55" name="CuadroTexto 54"/>
          <p:cNvSpPr txBox="1"/>
          <p:nvPr/>
        </p:nvSpPr>
        <p:spPr>
          <a:xfrm>
            <a:off x="1562776" y="1453638"/>
            <a:ext cx="18505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Wingdings" panose="05000000000000000000" pitchFamily="2" charset="2"/>
              <a:buChar char="q"/>
            </a:pPr>
            <a:r>
              <a:rPr lang="es-PE" sz="11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Innovación</a:t>
            </a:r>
          </a:p>
          <a:p>
            <a:pPr marL="182563" indent="-182563">
              <a:buFont typeface="Wingdings" panose="05000000000000000000" pitchFamily="2" charset="2"/>
              <a:buChar char="q"/>
            </a:pPr>
            <a:r>
              <a:rPr lang="es-PE" sz="11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Servicios básicos y emergencia que utilizan las TIC</a:t>
            </a:r>
          </a:p>
        </p:txBody>
      </p:sp>
      <p:grpSp>
        <p:nvGrpSpPr>
          <p:cNvPr id="56" name="Grupo 55"/>
          <p:cNvGrpSpPr/>
          <p:nvPr/>
        </p:nvGrpSpPr>
        <p:grpSpPr>
          <a:xfrm>
            <a:off x="6117425" y="1085851"/>
            <a:ext cx="2171746" cy="1080812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57" name="Elipse 56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58" name="Elipse 57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59" name="Rectángulo redondeado 58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sp>
        <p:nvSpPr>
          <p:cNvPr id="60" name="CuadroTexto 59"/>
          <p:cNvSpPr txBox="1"/>
          <p:nvPr/>
        </p:nvSpPr>
        <p:spPr>
          <a:xfrm>
            <a:off x="6288483" y="1595485"/>
            <a:ext cx="19883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Wingdings" panose="05000000000000000000" pitchFamily="2" charset="2"/>
              <a:buChar char="q"/>
            </a:pPr>
            <a:r>
              <a:rPr lang="es-PE" sz="11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Redes de banda ancha</a:t>
            </a:r>
          </a:p>
          <a:p>
            <a:pPr marL="182563" indent="-182563">
              <a:buFont typeface="Wingdings" panose="05000000000000000000" pitchFamily="2" charset="2"/>
              <a:buChar char="q"/>
            </a:pPr>
            <a:r>
              <a:rPr lang="es-PE" sz="11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Sensores y dispositivos móviles</a:t>
            </a:r>
          </a:p>
        </p:txBody>
      </p:sp>
      <p:sp>
        <p:nvSpPr>
          <p:cNvPr id="61" name="CuadroTexto 60"/>
          <p:cNvSpPr txBox="1"/>
          <p:nvPr/>
        </p:nvSpPr>
        <p:spPr>
          <a:xfrm>
            <a:off x="4351837" y="1744017"/>
            <a:ext cx="101481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05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Smart </a:t>
            </a:r>
            <a:r>
              <a:rPr lang="es-PE" sz="1050" dirty="0" err="1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Cities</a:t>
            </a:r>
            <a:endParaRPr lang="es-PE" sz="1050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62" name="Imagen 6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164586" y="2336109"/>
            <a:ext cx="374638" cy="256393"/>
          </a:xfrm>
          <a:prstGeom prst="rect">
            <a:avLst/>
          </a:prstGeom>
        </p:spPr>
      </p:pic>
      <p:pic>
        <p:nvPicPr>
          <p:cNvPr id="64" name="Imagen 6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034099" y="2234379"/>
            <a:ext cx="374638" cy="256393"/>
          </a:xfrm>
          <a:prstGeom prst="rect">
            <a:avLst/>
          </a:prstGeom>
        </p:spPr>
      </p:pic>
      <p:pic>
        <p:nvPicPr>
          <p:cNvPr id="65" name="Imagen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716" y="3662636"/>
            <a:ext cx="178244" cy="121986"/>
          </a:xfrm>
          <a:prstGeom prst="rect">
            <a:avLst/>
          </a:prstGeom>
        </p:spPr>
      </p:pic>
      <p:pic>
        <p:nvPicPr>
          <p:cNvPr id="68" name="Imagen 67"/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11" y="3356981"/>
            <a:ext cx="192851" cy="192851"/>
          </a:xfrm>
          <a:prstGeom prst="rect">
            <a:avLst/>
          </a:prstGeom>
        </p:spPr>
      </p:pic>
      <p:pic>
        <p:nvPicPr>
          <p:cNvPr id="69" name="Imagen 68"/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95991" y="3360226"/>
            <a:ext cx="192851" cy="192851"/>
          </a:xfrm>
          <a:prstGeom prst="rect">
            <a:avLst/>
          </a:prstGeom>
        </p:spPr>
      </p:pic>
      <p:pic>
        <p:nvPicPr>
          <p:cNvPr id="72" name="Imagen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864" y="3218320"/>
            <a:ext cx="178244" cy="121986"/>
          </a:xfrm>
          <a:prstGeom prst="rect">
            <a:avLst/>
          </a:prstGeom>
        </p:spPr>
      </p:pic>
      <p:grpSp>
        <p:nvGrpSpPr>
          <p:cNvPr id="78" name="Grupo 77"/>
          <p:cNvGrpSpPr/>
          <p:nvPr/>
        </p:nvGrpSpPr>
        <p:grpSpPr>
          <a:xfrm>
            <a:off x="2933305" y="2452131"/>
            <a:ext cx="538961" cy="328992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79" name="Elipse 78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80" name="Elipse 79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81" name="Rectángulo redondeado 80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grpSp>
        <p:nvGrpSpPr>
          <p:cNvPr id="82" name="Grupo 81"/>
          <p:cNvGrpSpPr/>
          <p:nvPr/>
        </p:nvGrpSpPr>
        <p:grpSpPr>
          <a:xfrm>
            <a:off x="725122" y="2426943"/>
            <a:ext cx="290972" cy="197299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83" name="Elipse 82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84" name="Elipse 83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85" name="Rectángulo redondeado 84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grpSp>
        <p:nvGrpSpPr>
          <p:cNvPr id="86" name="Grupo 85"/>
          <p:cNvGrpSpPr/>
          <p:nvPr/>
        </p:nvGrpSpPr>
        <p:grpSpPr>
          <a:xfrm>
            <a:off x="4726201" y="2422041"/>
            <a:ext cx="362260" cy="197299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87" name="Elipse 86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88" name="Elipse 87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89" name="Rectángulo redondeado 88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grpSp>
        <p:nvGrpSpPr>
          <p:cNvPr id="90" name="Grupo 89"/>
          <p:cNvGrpSpPr/>
          <p:nvPr/>
        </p:nvGrpSpPr>
        <p:grpSpPr>
          <a:xfrm>
            <a:off x="6030076" y="2698682"/>
            <a:ext cx="451782" cy="219933"/>
            <a:chOff x="3562773" y="1334347"/>
            <a:chExt cx="1794934" cy="861463"/>
          </a:xfrm>
          <a:solidFill>
            <a:srgbClr val="00B0F0"/>
          </a:solidFill>
        </p:grpSpPr>
        <p:sp>
          <p:nvSpPr>
            <p:cNvPr id="91" name="Elipse 90"/>
            <p:cNvSpPr/>
            <p:nvPr/>
          </p:nvSpPr>
          <p:spPr>
            <a:xfrm>
              <a:off x="3783387" y="1530212"/>
              <a:ext cx="439479" cy="437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92" name="Elipse 91"/>
            <p:cNvSpPr/>
            <p:nvPr/>
          </p:nvSpPr>
          <p:spPr>
            <a:xfrm>
              <a:off x="4101734" y="1334347"/>
              <a:ext cx="937626" cy="861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93" name="Rectángulo redondeado 92"/>
            <p:cNvSpPr/>
            <p:nvPr/>
          </p:nvSpPr>
          <p:spPr>
            <a:xfrm>
              <a:off x="3562773" y="1782637"/>
              <a:ext cx="1794934" cy="4131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pic>
        <p:nvPicPr>
          <p:cNvPr id="94" name="Imagen 93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52615" y="2571990"/>
            <a:ext cx="4157451" cy="1675468"/>
          </a:xfrm>
          <a:prstGeom prst="rect">
            <a:avLst/>
          </a:prstGeom>
        </p:spPr>
      </p:pic>
      <p:pic>
        <p:nvPicPr>
          <p:cNvPr id="95" name="Imagen 94"/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175" y="3314745"/>
            <a:ext cx="192851" cy="192851"/>
          </a:xfrm>
          <a:prstGeom prst="rect">
            <a:avLst/>
          </a:prstGeom>
        </p:spPr>
      </p:pic>
      <p:pic>
        <p:nvPicPr>
          <p:cNvPr id="96" name="Imagen 95"/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52355" y="3317990"/>
            <a:ext cx="192851" cy="192851"/>
          </a:xfrm>
          <a:prstGeom prst="rect">
            <a:avLst/>
          </a:prstGeom>
        </p:spPr>
      </p:pic>
      <p:pic>
        <p:nvPicPr>
          <p:cNvPr id="97" name="Imagen 9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752" y="3155395"/>
            <a:ext cx="178244" cy="121986"/>
          </a:xfrm>
          <a:prstGeom prst="rect">
            <a:avLst/>
          </a:prstGeom>
        </p:spPr>
      </p:pic>
      <p:sp>
        <p:nvSpPr>
          <p:cNvPr id="63" name="Rectángulo 62"/>
          <p:cNvSpPr/>
          <p:nvPr/>
        </p:nvSpPr>
        <p:spPr>
          <a:xfrm>
            <a:off x="206075" y="192638"/>
            <a:ext cx="80664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V. VISIÓN DE UNA CIUDAD INTELIGENTE Y SOSTENIBLE</a:t>
            </a:r>
            <a:endParaRPr lang="es-PE" sz="2400" b="1" dirty="0">
              <a:solidFill>
                <a:schemeClr val="tx2">
                  <a:lumMod val="75000"/>
                </a:scheme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16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128238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63 Imagen" descr="Módulo-sensor-de-movimiento-PIR--31.jpg"/>
          <p:cNvPicPr>
            <a:picLocks noChangeAspect="1"/>
          </p:cNvPicPr>
          <p:nvPr/>
        </p:nvPicPr>
        <p:blipFill>
          <a:blip r:embed="rId4" cstate="print"/>
          <a:srcRect l="13957" t="19051" r="13934" b="19749"/>
          <a:stretch>
            <a:fillRect/>
          </a:stretch>
        </p:blipFill>
        <p:spPr>
          <a:xfrm>
            <a:off x="5161001" y="3991762"/>
            <a:ext cx="432424" cy="356219"/>
          </a:xfrm>
          <a:prstGeom prst="rect">
            <a:avLst/>
          </a:prstGeom>
        </p:spPr>
      </p:pic>
      <p:pic>
        <p:nvPicPr>
          <p:cNvPr id="8" name="64 Imagen" descr="images (9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43222" y="4001385"/>
            <a:ext cx="432034" cy="356219"/>
          </a:xfrm>
          <a:prstGeom prst="rect">
            <a:avLst/>
          </a:prstGeom>
        </p:spPr>
      </p:pic>
      <p:pic>
        <p:nvPicPr>
          <p:cNvPr id="9" name="65 Imagen" descr="images (10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6938" y="3992189"/>
            <a:ext cx="430543" cy="363055"/>
          </a:xfrm>
          <a:prstGeom prst="rect">
            <a:avLst/>
          </a:prstGeom>
        </p:spPr>
      </p:pic>
      <p:pic>
        <p:nvPicPr>
          <p:cNvPr id="10" name="66 Imagen" descr="images (1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65759" y="3998397"/>
            <a:ext cx="430543" cy="358545"/>
          </a:xfrm>
          <a:prstGeom prst="rect">
            <a:avLst/>
          </a:prstGeom>
        </p:spPr>
      </p:pic>
      <p:pic>
        <p:nvPicPr>
          <p:cNvPr id="11" name="67 Imagen" descr="descarga (7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77673" y="4001385"/>
            <a:ext cx="432034" cy="356219"/>
          </a:xfrm>
          <a:prstGeom prst="rect">
            <a:avLst/>
          </a:prstGeom>
        </p:spPr>
      </p:pic>
      <p:pic>
        <p:nvPicPr>
          <p:cNvPr id="12" name="68 Imagen" descr="leuze-electronic-sensores-de-acero-inoxidable-sensores-de-acero-inoxidable-329410-FGR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9925" y="3992189"/>
            <a:ext cx="426212" cy="364753"/>
          </a:xfrm>
          <a:prstGeom prst="rect">
            <a:avLst/>
          </a:prstGeom>
        </p:spPr>
      </p:pic>
      <p:pic>
        <p:nvPicPr>
          <p:cNvPr id="13" name="69 Imagen" descr="descarga (8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299652" y="3994398"/>
            <a:ext cx="430543" cy="366542"/>
          </a:xfrm>
          <a:prstGeom prst="rect">
            <a:avLst/>
          </a:prstGeom>
        </p:spPr>
      </p:pic>
      <p:pic>
        <p:nvPicPr>
          <p:cNvPr id="14" name="70 Imagen" descr="descarga (9)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603450" y="4001385"/>
            <a:ext cx="423680" cy="356219"/>
          </a:xfrm>
          <a:prstGeom prst="rect">
            <a:avLst/>
          </a:prstGeom>
        </p:spPr>
      </p:pic>
      <p:grpSp>
        <p:nvGrpSpPr>
          <p:cNvPr id="15" name="Group 16"/>
          <p:cNvGrpSpPr>
            <a:grpSpLocks/>
          </p:cNvGrpSpPr>
          <p:nvPr/>
        </p:nvGrpSpPr>
        <p:grpSpPr bwMode="auto">
          <a:xfrm>
            <a:off x="4265373" y="3421908"/>
            <a:ext cx="736226" cy="186575"/>
            <a:chOff x="2170" y="1062"/>
            <a:chExt cx="1701" cy="815"/>
          </a:xfrm>
        </p:grpSpPr>
        <p:pic>
          <p:nvPicPr>
            <p:cNvPr id="16" name="Picture 17"/>
            <p:cNvPicPr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170" y="1062"/>
              <a:ext cx="531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" name="Picture 1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764" y="1062"/>
              <a:ext cx="531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19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340" y="1062"/>
              <a:ext cx="531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9" name="Group 16"/>
          <p:cNvGrpSpPr>
            <a:grpSpLocks/>
          </p:cNvGrpSpPr>
          <p:nvPr/>
        </p:nvGrpSpPr>
        <p:grpSpPr bwMode="auto">
          <a:xfrm>
            <a:off x="5897790" y="3222401"/>
            <a:ext cx="982148" cy="217670"/>
            <a:chOff x="2170" y="1062"/>
            <a:chExt cx="1701" cy="815"/>
          </a:xfrm>
        </p:grpSpPr>
        <p:pic>
          <p:nvPicPr>
            <p:cNvPr id="20" name="Picture 17"/>
            <p:cNvPicPr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170" y="1062"/>
              <a:ext cx="531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1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764" y="1062"/>
              <a:ext cx="531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19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340" y="1062"/>
              <a:ext cx="531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3" name="Picture 7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08403" y="3452372"/>
            <a:ext cx="436510" cy="16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3 Nube"/>
          <p:cNvSpPr/>
          <p:nvPr/>
        </p:nvSpPr>
        <p:spPr>
          <a:xfrm>
            <a:off x="2757004" y="2570068"/>
            <a:ext cx="1817984" cy="702641"/>
          </a:xfrm>
          <a:prstGeom prst="cloud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000" b="1" dirty="0" smtClean="0">
                <a:solidFill>
                  <a:schemeClr val="bg2">
                    <a:lumMod val="50000"/>
                  </a:schemeClr>
                </a:solidFill>
              </a:rPr>
              <a:t>Redes Dorsales, Redes Regionales, 2G/3G/4G…</a:t>
            </a:r>
            <a:endParaRPr lang="es-PE" sz="1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 rot="19179715">
            <a:off x="2251868" y="3825314"/>
            <a:ext cx="470815" cy="5080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8" y="0"/>
              </a:cxn>
              <a:cxn ang="0">
                <a:pos x="912" y="96"/>
              </a:cxn>
              <a:cxn ang="0">
                <a:pos x="2016" y="96"/>
              </a:cxn>
            </a:cxnLst>
            <a:rect l="0" t="0" r="r" b="b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50800" cap="rnd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s-PE" sz="1100"/>
          </a:p>
        </p:txBody>
      </p:sp>
      <p:pic>
        <p:nvPicPr>
          <p:cNvPr id="26" name="77 Imagen" descr="antena (1)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940289" y="3031637"/>
            <a:ext cx="788561" cy="299599"/>
          </a:xfrm>
          <a:prstGeom prst="rect">
            <a:avLst/>
          </a:prstGeom>
        </p:spPr>
      </p:pic>
      <p:pic>
        <p:nvPicPr>
          <p:cNvPr id="27" name="78 Imagen" descr="antena (1)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265373" y="3173141"/>
            <a:ext cx="788561" cy="299599"/>
          </a:xfrm>
          <a:prstGeom prst="rect">
            <a:avLst/>
          </a:prstGeom>
        </p:spPr>
      </p:pic>
      <p:sp>
        <p:nvSpPr>
          <p:cNvPr id="28" name="Freeform 27"/>
          <p:cNvSpPr>
            <a:spLocks/>
          </p:cNvSpPr>
          <p:nvPr/>
        </p:nvSpPr>
        <p:spPr bwMode="auto">
          <a:xfrm rot="1536927">
            <a:off x="6503816" y="3648184"/>
            <a:ext cx="470815" cy="5080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8" y="0"/>
              </a:cxn>
              <a:cxn ang="0">
                <a:pos x="912" y="96"/>
              </a:cxn>
              <a:cxn ang="0">
                <a:pos x="2016" y="96"/>
              </a:cxn>
            </a:cxnLst>
            <a:rect l="0" t="0" r="r" b="b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50800" cap="rnd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s-PE" sz="1100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 rot="1536927">
            <a:off x="2910065" y="3802664"/>
            <a:ext cx="470815" cy="5080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8" y="0"/>
              </a:cxn>
              <a:cxn ang="0">
                <a:pos x="912" y="96"/>
              </a:cxn>
              <a:cxn ang="0">
                <a:pos x="2016" y="96"/>
              </a:cxn>
            </a:cxnLst>
            <a:rect l="0" t="0" r="r" b="b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50800" cap="rnd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s-PE" sz="1100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 rot="1536927">
            <a:off x="4694526" y="3789619"/>
            <a:ext cx="470815" cy="5080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8" y="0"/>
              </a:cxn>
              <a:cxn ang="0">
                <a:pos x="912" y="96"/>
              </a:cxn>
              <a:cxn ang="0">
                <a:pos x="2016" y="96"/>
              </a:cxn>
            </a:cxnLst>
            <a:rect l="0" t="0" r="r" b="b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50800" cap="rnd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s-PE" sz="1100"/>
          </a:p>
        </p:txBody>
      </p:sp>
      <p:sp>
        <p:nvSpPr>
          <p:cNvPr id="31" name="Freeform 27"/>
          <p:cNvSpPr>
            <a:spLocks/>
          </p:cNvSpPr>
          <p:nvPr/>
        </p:nvSpPr>
        <p:spPr bwMode="auto">
          <a:xfrm rot="19179715">
            <a:off x="4040834" y="3796909"/>
            <a:ext cx="470815" cy="5080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8" y="0"/>
              </a:cxn>
              <a:cxn ang="0">
                <a:pos x="912" y="96"/>
              </a:cxn>
              <a:cxn ang="0">
                <a:pos x="2016" y="96"/>
              </a:cxn>
            </a:cxnLst>
            <a:rect l="0" t="0" r="r" b="b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50800" cap="rnd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s-PE" sz="1100"/>
          </a:p>
        </p:txBody>
      </p:sp>
      <p:sp>
        <p:nvSpPr>
          <p:cNvPr id="32" name="Freeform 27"/>
          <p:cNvSpPr>
            <a:spLocks/>
          </p:cNvSpPr>
          <p:nvPr/>
        </p:nvSpPr>
        <p:spPr bwMode="auto">
          <a:xfrm rot="19179715">
            <a:off x="5718641" y="3637962"/>
            <a:ext cx="470815" cy="5080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8" y="0"/>
              </a:cxn>
              <a:cxn ang="0">
                <a:pos x="912" y="96"/>
              </a:cxn>
              <a:cxn ang="0">
                <a:pos x="2016" y="96"/>
              </a:cxn>
            </a:cxnLst>
            <a:rect l="0" t="0" r="r" b="b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50800" cap="rnd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s-PE" sz="1100"/>
          </a:p>
        </p:txBody>
      </p:sp>
      <p:sp>
        <p:nvSpPr>
          <p:cNvPr id="33" name="Rectángulo redondeado 32"/>
          <p:cNvSpPr/>
          <p:nvPr/>
        </p:nvSpPr>
        <p:spPr>
          <a:xfrm>
            <a:off x="7385917" y="2095280"/>
            <a:ext cx="1582140" cy="32779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Capa de Datos</a:t>
            </a:r>
            <a:endParaRPr lang="es-PE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Rectángulo redondeado 33"/>
          <p:cNvSpPr/>
          <p:nvPr/>
        </p:nvSpPr>
        <p:spPr>
          <a:xfrm>
            <a:off x="7365774" y="3047201"/>
            <a:ext cx="1582140" cy="32779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Capa de Comunicación</a:t>
            </a:r>
            <a:endParaRPr lang="es-PE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Rectángulo redondeado 34"/>
          <p:cNvSpPr/>
          <p:nvPr/>
        </p:nvSpPr>
        <p:spPr>
          <a:xfrm>
            <a:off x="7365774" y="3998397"/>
            <a:ext cx="1582140" cy="32779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Capa de </a:t>
            </a:r>
            <a:r>
              <a:rPr lang="es-PE" sz="1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Sensado</a:t>
            </a:r>
            <a:endParaRPr lang="es-PE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47 Imagen" descr="descarga (1).jpg"/>
          <p:cNvPicPr>
            <a:picLocks noChangeAspect="1"/>
          </p:cNvPicPr>
          <p:nvPr/>
        </p:nvPicPr>
        <p:blipFill rotWithShape="1">
          <a:blip r:embed="rId17" cstate="print"/>
          <a:srcRect l="16019" r="2595" b="4509"/>
          <a:stretch/>
        </p:blipFill>
        <p:spPr>
          <a:xfrm>
            <a:off x="6875088" y="1093542"/>
            <a:ext cx="330952" cy="332317"/>
          </a:xfrm>
          <a:prstGeom prst="rect">
            <a:avLst/>
          </a:prstGeom>
        </p:spPr>
      </p:pic>
      <p:grpSp>
        <p:nvGrpSpPr>
          <p:cNvPr id="37" name="Grupo 36"/>
          <p:cNvGrpSpPr/>
          <p:nvPr/>
        </p:nvGrpSpPr>
        <p:grpSpPr>
          <a:xfrm>
            <a:off x="1431092" y="1067336"/>
            <a:ext cx="976944" cy="631323"/>
            <a:chOff x="1496681" y="1320576"/>
            <a:chExt cx="862965" cy="631323"/>
          </a:xfrm>
        </p:grpSpPr>
        <p:pic>
          <p:nvPicPr>
            <p:cNvPr id="38" name="60 Imagen" descr="descarga (3).jp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96681" y="1320576"/>
              <a:ext cx="862965" cy="352693"/>
            </a:xfrm>
            <a:prstGeom prst="rect">
              <a:avLst/>
            </a:prstGeom>
          </p:spPr>
        </p:pic>
        <p:pic>
          <p:nvPicPr>
            <p:cNvPr id="39" name="61 Imagen" descr="descarga (4).jpg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496681" y="1659481"/>
              <a:ext cx="862965" cy="292418"/>
            </a:xfrm>
            <a:prstGeom prst="rect">
              <a:avLst/>
            </a:prstGeom>
          </p:spPr>
        </p:pic>
      </p:grpSp>
      <p:sp>
        <p:nvSpPr>
          <p:cNvPr id="40" name="Rectángulo redondeado 39"/>
          <p:cNvSpPr/>
          <p:nvPr/>
        </p:nvSpPr>
        <p:spPr>
          <a:xfrm>
            <a:off x="2542112" y="853241"/>
            <a:ext cx="1132613" cy="263719"/>
          </a:xfrm>
          <a:prstGeom prst="roundRect">
            <a:avLst/>
          </a:prstGeom>
          <a:solidFill>
            <a:srgbClr val="FFEFE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b="1" dirty="0" smtClean="0">
                <a:solidFill>
                  <a:srgbClr val="C00000"/>
                </a:solidFill>
              </a:rPr>
              <a:t>Gestión de residuos </a:t>
            </a:r>
            <a:endParaRPr lang="es-PE" sz="900" b="1" dirty="0">
              <a:solidFill>
                <a:srgbClr val="C00000"/>
              </a:solidFill>
            </a:endParaRPr>
          </a:p>
        </p:txBody>
      </p:sp>
      <p:pic>
        <p:nvPicPr>
          <p:cNvPr id="42" name="Picture 2" descr="Resultado de imagen para iot for smart buildi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24" y="1062778"/>
            <a:ext cx="1023511" cy="62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Grupo 42"/>
          <p:cNvGrpSpPr/>
          <p:nvPr/>
        </p:nvGrpSpPr>
        <p:grpSpPr>
          <a:xfrm>
            <a:off x="2627216" y="1099456"/>
            <a:ext cx="912056" cy="629233"/>
            <a:chOff x="2595348" y="1357254"/>
            <a:chExt cx="912056" cy="629233"/>
          </a:xfrm>
        </p:grpSpPr>
        <p:pic>
          <p:nvPicPr>
            <p:cNvPr id="44" name="54 Imagen" descr="images (7).jpg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957429" y="1357602"/>
              <a:ext cx="549975" cy="234193"/>
            </a:xfrm>
            <a:prstGeom prst="rect">
              <a:avLst/>
            </a:prstGeom>
          </p:spPr>
        </p:pic>
        <p:pic>
          <p:nvPicPr>
            <p:cNvPr id="45" name="Picture 6" descr="https://encrypted-tbn2.gstatic.com/images?q=tbn:ANd9GcS-c8e_rZ_l4j0uby1O6_2odGsTlPZtTv_-kO5e_E3J-ztzPQaq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2595348" y="1357254"/>
              <a:ext cx="362081" cy="234566"/>
            </a:xfrm>
            <a:prstGeom prst="rect">
              <a:avLst/>
            </a:prstGeom>
            <a:noFill/>
          </p:spPr>
        </p:pic>
        <p:pic>
          <p:nvPicPr>
            <p:cNvPr id="46" name="Picture 4" descr="Resultado de imagen para iot for waste management"/>
            <p:cNvPicPr>
              <a:picLocks noChangeAspect="1" noChangeArrowheads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101" b="14117"/>
            <a:stretch/>
          </p:blipFill>
          <p:spPr bwMode="auto">
            <a:xfrm>
              <a:off x="2595454" y="1591795"/>
              <a:ext cx="911950" cy="39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7" name="Grupo 46"/>
          <p:cNvGrpSpPr/>
          <p:nvPr/>
        </p:nvGrpSpPr>
        <p:grpSpPr>
          <a:xfrm>
            <a:off x="3751880" y="1100101"/>
            <a:ext cx="1036041" cy="595339"/>
            <a:chOff x="3777636" y="1377866"/>
            <a:chExt cx="1036041" cy="595339"/>
          </a:xfrm>
        </p:grpSpPr>
        <p:pic>
          <p:nvPicPr>
            <p:cNvPr id="48" name="42 Imagen" descr="images (4).jpg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265064" y="1616835"/>
              <a:ext cx="548613" cy="350322"/>
            </a:xfrm>
            <a:prstGeom prst="rect">
              <a:avLst/>
            </a:prstGeom>
          </p:spPr>
        </p:pic>
        <p:pic>
          <p:nvPicPr>
            <p:cNvPr id="49" name="44 Imagen" descr="images (5).jpg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178157" y="1377866"/>
              <a:ext cx="196756" cy="237876"/>
            </a:xfrm>
            <a:prstGeom prst="rect">
              <a:avLst/>
            </a:prstGeom>
          </p:spPr>
        </p:pic>
        <p:pic>
          <p:nvPicPr>
            <p:cNvPr id="50" name="45 Imagen" descr="gas.jpg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779984" y="1377866"/>
              <a:ext cx="398173" cy="252356"/>
            </a:xfrm>
            <a:prstGeom prst="rect">
              <a:avLst/>
            </a:prstGeom>
          </p:spPr>
        </p:pic>
        <p:pic>
          <p:nvPicPr>
            <p:cNvPr id="51" name="Picture 6" descr="Resultado de imagen para iot for energy management"/>
            <p:cNvPicPr>
              <a:picLocks noChangeAspect="1" noChangeArrowheads="1"/>
            </p:cNvPicPr>
            <p:nvPr/>
          </p:nvPicPr>
          <p:blipFill rotWithShape="1"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96" r="20920" b="-1"/>
            <a:stretch/>
          </p:blipFill>
          <p:spPr bwMode="auto">
            <a:xfrm>
              <a:off x="3777636" y="1616834"/>
              <a:ext cx="520369" cy="3563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8" descr="Resultado de imagen para iot for energy management"/>
            <p:cNvPicPr>
              <a:picLocks noChangeAspect="1" noChangeArrowheads="1"/>
            </p:cNvPicPr>
            <p:nvPr/>
          </p:nvPicPr>
          <p:blipFill rotWithShape="1"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79" r="4081"/>
            <a:stretch/>
          </p:blipFill>
          <p:spPr bwMode="auto">
            <a:xfrm>
              <a:off x="4375534" y="1378021"/>
              <a:ext cx="438143" cy="237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Picture 10" descr="Resultado de imagen para iot for smart transport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526" y="1093542"/>
            <a:ext cx="1063493" cy="59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4" descr="Resultado de imagen para iot for smart health, emergency"/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" b="2798"/>
          <a:stretch/>
        </p:blipFill>
        <p:spPr bwMode="auto">
          <a:xfrm>
            <a:off x="6084822" y="1096576"/>
            <a:ext cx="818079" cy="58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48 Imagen" descr="salud.PNG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6720343" y="1418070"/>
            <a:ext cx="485697" cy="264030"/>
          </a:xfrm>
          <a:prstGeom prst="rect">
            <a:avLst/>
          </a:prstGeom>
        </p:spPr>
      </p:pic>
      <p:sp>
        <p:nvSpPr>
          <p:cNvPr id="56" name="Rectángulo redondeado 55"/>
          <p:cNvSpPr/>
          <p:nvPr/>
        </p:nvSpPr>
        <p:spPr>
          <a:xfrm>
            <a:off x="7368107" y="1143359"/>
            <a:ext cx="1582140" cy="32779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Capa de Aplicación</a:t>
            </a:r>
            <a:endParaRPr lang="es-PE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Rectángulo redondeado 59"/>
          <p:cNvSpPr/>
          <p:nvPr/>
        </p:nvSpPr>
        <p:spPr>
          <a:xfrm>
            <a:off x="190545" y="842004"/>
            <a:ext cx="1132613" cy="26371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b="1" dirty="0" smtClean="0">
                <a:solidFill>
                  <a:srgbClr val="C00000"/>
                </a:solidFill>
              </a:rPr>
              <a:t>Edificios y hogares inteligentes</a:t>
            </a:r>
            <a:endParaRPr lang="es-PE" sz="900" b="1" dirty="0">
              <a:solidFill>
                <a:srgbClr val="C00000"/>
              </a:solidFill>
            </a:endParaRPr>
          </a:p>
        </p:txBody>
      </p:sp>
      <p:sp>
        <p:nvSpPr>
          <p:cNvPr id="61" name="Rectángulo redondeado 60"/>
          <p:cNvSpPr/>
          <p:nvPr/>
        </p:nvSpPr>
        <p:spPr>
          <a:xfrm>
            <a:off x="2542112" y="853241"/>
            <a:ext cx="1132613" cy="26371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b="1" dirty="0" smtClean="0">
                <a:solidFill>
                  <a:srgbClr val="C00000"/>
                </a:solidFill>
              </a:rPr>
              <a:t>Gestión de residuos </a:t>
            </a:r>
            <a:endParaRPr lang="es-PE" sz="900" b="1" dirty="0">
              <a:solidFill>
                <a:srgbClr val="C00000"/>
              </a:solidFill>
            </a:endParaRPr>
          </a:p>
        </p:txBody>
      </p:sp>
      <p:sp>
        <p:nvSpPr>
          <p:cNvPr id="62" name="Rectángulo redondeado 61"/>
          <p:cNvSpPr/>
          <p:nvPr/>
        </p:nvSpPr>
        <p:spPr>
          <a:xfrm>
            <a:off x="1368103" y="844116"/>
            <a:ext cx="1132613" cy="26371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b="1" dirty="0" smtClean="0">
                <a:solidFill>
                  <a:srgbClr val="C00000"/>
                </a:solidFill>
              </a:rPr>
              <a:t>Educación y turismo</a:t>
            </a:r>
            <a:endParaRPr lang="es-PE" sz="900" b="1" dirty="0">
              <a:solidFill>
                <a:srgbClr val="C00000"/>
              </a:solidFill>
            </a:endParaRPr>
          </a:p>
        </p:txBody>
      </p:sp>
      <p:sp>
        <p:nvSpPr>
          <p:cNvPr id="63" name="Rectángulo redondeado 62"/>
          <p:cNvSpPr/>
          <p:nvPr/>
        </p:nvSpPr>
        <p:spPr>
          <a:xfrm>
            <a:off x="3716121" y="844116"/>
            <a:ext cx="1132613" cy="26371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b="1" dirty="0" smtClean="0">
                <a:solidFill>
                  <a:srgbClr val="C00000"/>
                </a:solidFill>
              </a:rPr>
              <a:t>Gestión de agua</a:t>
            </a:r>
            <a:r>
              <a:rPr lang="es-PE" sz="900" b="1" dirty="0">
                <a:solidFill>
                  <a:srgbClr val="C00000"/>
                </a:solidFill>
              </a:rPr>
              <a:t> </a:t>
            </a:r>
            <a:r>
              <a:rPr lang="es-PE" sz="900" b="1" dirty="0" smtClean="0">
                <a:solidFill>
                  <a:srgbClr val="C00000"/>
                </a:solidFill>
              </a:rPr>
              <a:t>y energía</a:t>
            </a:r>
            <a:endParaRPr lang="es-PE" sz="900" b="1" dirty="0">
              <a:solidFill>
                <a:srgbClr val="C00000"/>
              </a:solidFill>
            </a:endParaRPr>
          </a:p>
        </p:txBody>
      </p:sp>
      <p:sp>
        <p:nvSpPr>
          <p:cNvPr id="64" name="Rectángulo redondeado 63"/>
          <p:cNvSpPr/>
          <p:nvPr/>
        </p:nvSpPr>
        <p:spPr>
          <a:xfrm>
            <a:off x="4890130" y="844116"/>
            <a:ext cx="1132613" cy="26371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b="1" dirty="0" smtClean="0">
                <a:solidFill>
                  <a:srgbClr val="C00000"/>
                </a:solidFill>
              </a:rPr>
              <a:t>Transporte inteligente</a:t>
            </a:r>
            <a:endParaRPr lang="es-PE" sz="900" b="1" dirty="0">
              <a:solidFill>
                <a:srgbClr val="C00000"/>
              </a:solidFill>
            </a:endParaRPr>
          </a:p>
        </p:txBody>
      </p:sp>
      <p:sp>
        <p:nvSpPr>
          <p:cNvPr id="65" name="Rectángulo redondeado 64"/>
          <p:cNvSpPr/>
          <p:nvPr/>
        </p:nvSpPr>
        <p:spPr>
          <a:xfrm>
            <a:off x="6064139" y="834991"/>
            <a:ext cx="1132613" cy="26371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b="1" dirty="0">
                <a:solidFill>
                  <a:srgbClr val="C00000"/>
                </a:solidFill>
              </a:rPr>
              <a:t>S</a:t>
            </a:r>
            <a:r>
              <a:rPr lang="es-PE" sz="900" b="1" dirty="0" smtClean="0">
                <a:solidFill>
                  <a:srgbClr val="C00000"/>
                </a:solidFill>
              </a:rPr>
              <a:t>alud y atención de Emergencia</a:t>
            </a:r>
            <a:endParaRPr lang="es-PE" sz="900" b="1" dirty="0">
              <a:solidFill>
                <a:srgbClr val="C00000"/>
              </a:solidFill>
            </a:endParaRPr>
          </a:p>
        </p:txBody>
      </p:sp>
      <p:pic>
        <p:nvPicPr>
          <p:cNvPr id="66" name="Imagen 65"/>
          <p:cNvPicPr>
            <a:picLocks noChangeAspect="1"/>
          </p:cNvPicPr>
          <p:nvPr/>
        </p:nvPicPr>
        <p:blipFill rotWithShape="1">
          <a:blip r:embed="rId32"/>
          <a:srcRect t="68170" r="81392" b="10041"/>
          <a:stretch/>
        </p:blipFill>
        <p:spPr>
          <a:xfrm>
            <a:off x="6283974" y="3985895"/>
            <a:ext cx="425288" cy="351563"/>
          </a:xfrm>
          <a:prstGeom prst="rect">
            <a:avLst/>
          </a:prstGeom>
        </p:spPr>
      </p:pic>
      <p:pic>
        <p:nvPicPr>
          <p:cNvPr id="67" name="Imagen 66"/>
          <p:cNvPicPr>
            <a:picLocks noChangeAspect="1"/>
          </p:cNvPicPr>
          <p:nvPr/>
        </p:nvPicPr>
        <p:blipFill rotWithShape="1">
          <a:blip r:embed="rId32"/>
          <a:srcRect l="576" t="45118" r="86016" b="37659"/>
          <a:stretch/>
        </p:blipFill>
        <p:spPr>
          <a:xfrm>
            <a:off x="5726144" y="3986712"/>
            <a:ext cx="423680" cy="353859"/>
          </a:xfrm>
          <a:prstGeom prst="rect">
            <a:avLst/>
          </a:prstGeom>
        </p:spPr>
      </p:pic>
      <p:pic>
        <p:nvPicPr>
          <p:cNvPr id="68" name="Imagen 67"/>
          <p:cNvPicPr>
            <a:picLocks noChangeAspect="1"/>
          </p:cNvPicPr>
          <p:nvPr/>
        </p:nvPicPr>
        <p:blipFill rotWithShape="1">
          <a:blip r:embed="rId32"/>
          <a:srcRect l="27818" t="82295" r="60622" b="973"/>
          <a:stretch/>
        </p:blipFill>
        <p:spPr>
          <a:xfrm>
            <a:off x="2429427" y="3994398"/>
            <a:ext cx="422812" cy="350950"/>
          </a:xfrm>
          <a:prstGeom prst="rect">
            <a:avLst/>
          </a:prstGeom>
        </p:spPr>
      </p:pic>
      <p:pic>
        <p:nvPicPr>
          <p:cNvPr id="69" name="Imagen 68"/>
          <p:cNvPicPr>
            <a:picLocks noChangeAspect="1"/>
          </p:cNvPicPr>
          <p:nvPr/>
        </p:nvPicPr>
        <p:blipFill rotWithShape="1">
          <a:blip r:embed="rId32"/>
          <a:srcRect l="74196" t="25527" r="3238" b="58722"/>
          <a:stretch/>
        </p:blipFill>
        <p:spPr>
          <a:xfrm>
            <a:off x="2953857" y="3994398"/>
            <a:ext cx="425288" cy="353859"/>
          </a:xfrm>
          <a:prstGeom prst="rect">
            <a:avLst/>
          </a:prstGeom>
        </p:spPr>
      </p:pic>
      <p:pic>
        <p:nvPicPr>
          <p:cNvPr id="70" name="Imagen 69"/>
          <p:cNvPicPr>
            <a:picLocks noChangeAspect="1"/>
          </p:cNvPicPr>
          <p:nvPr/>
        </p:nvPicPr>
        <p:blipFill rotWithShape="1">
          <a:blip r:embed="rId32"/>
          <a:srcRect l="1452" t="24020" r="85199" b="60229"/>
          <a:stretch/>
        </p:blipFill>
        <p:spPr>
          <a:xfrm>
            <a:off x="6841258" y="3983599"/>
            <a:ext cx="423680" cy="353859"/>
          </a:xfrm>
          <a:prstGeom prst="rect">
            <a:avLst/>
          </a:prstGeom>
        </p:spPr>
      </p:pic>
      <p:sp>
        <p:nvSpPr>
          <p:cNvPr id="71" name="Nube 70"/>
          <p:cNvSpPr/>
          <p:nvPr/>
        </p:nvSpPr>
        <p:spPr>
          <a:xfrm>
            <a:off x="2929733" y="1869313"/>
            <a:ext cx="1450553" cy="615706"/>
          </a:xfrm>
          <a:prstGeom prst="cloud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100" b="1" dirty="0" err="1" smtClean="0">
                <a:solidFill>
                  <a:srgbClr val="C00000"/>
                </a:solidFill>
              </a:rPr>
              <a:t>IaaS</a:t>
            </a:r>
            <a:r>
              <a:rPr lang="es-PE" sz="1100" b="1" dirty="0" smtClean="0">
                <a:solidFill>
                  <a:srgbClr val="C00000"/>
                </a:solidFill>
              </a:rPr>
              <a:t>, </a:t>
            </a:r>
            <a:r>
              <a:rPr lang="es-PE" sz="1100" b="1" dirty="0" err="1" smtClean="0">
                <a:solidFill>
                  <a:srgbClr val="C00000"/>
                </a:solidFill>
              </a:rPr>
              <a:t>PaaS</a:t>
            </a:r>
            <a:r>
              <a:rPr lang="es-PE" sz="1100" b="1" dirty="0" smtClean="0">
                <a:solidFill>
                  <a:srgbClr val="C00000"/>
                </a:solidFill>
              </a:rPr>
              <a:t>, </a:t>
            </a:r>
            <a:r>
              <a:rPr lang="es-PE" sz="1100" b="1" dirty="0" err="1" smtClean="0">
                <a:solidFill>
                  <a:srgbClr val="C00000"/>
                </a:solidFill>
              </a:rPr>
              <a:t>SaaS</a:t>
            </a:r>
            <a:r>
              <a:rPr lang="es-PE" sz="1100" b="1" dirty="0" smtClean="0">
                <a:solidFill>
                  <a:srgbClr val="C00000"/>
                </a:solidFill>
              </a:rPr>
              <a:t> y </a:t>
            </a:r>
            <a:r>
              <a:rPr lang="es-PE" sz="1100" b="1" dirty="0" err="1" smtClean="0">
                <a:solidFill>
                  <a:srgbClr val="C00000"/>
                </a:solidFill>
              </a:rPr>
              <a:t>CaaS</a:t>
            </a:r>
            <a:endParaRPr lang="es-PE" sz="1100" b="1" dirty="0">
              <a:solidFill>
                <a:srgbClr val="C00000"/>
              </a:solidFill>
            </a:endParaRPr>
          </a:p>
        </p:txBody>
      </p:sp>
      <p:sp>
        <p:nvSpPr>
          <p:cNvPr id="72" name="Nube 71"/>
          <p:cNvSpPr/>
          <p:nvPr/>
        </p:nvSpPr>
        <p:spPr>
          <a:xfrm>
            <a:off x="995443" y="1834939"/>
            <a:ext cx="1406793" cy="381939"/>
          </a:xfrm>
          <a:prstGeom prst="cloud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50" b="1" dirty="0" smtClean="0">
                <a:solidFill>
                  <a:schemeClr val="bg2">
                    <a:lumMod val="50000"/>
                  </a:schemeClr>
                </a:solidFill>
              </a:rPr>
              <a:t>Visualización</a:t>
            </a:r>
            <a:endParaRPr lang="es-PE" sz="105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3" name="Nube 72"/>
          <p:cNvSpPr/>
          <p:nvPr/>
        </p:nvSpPr>
        <p:spPr>
          <a:xfrm>
            <a:off x="990505" y="2337449"/>
            <a:ext cx="1406793" cy="381939"/>
          </a:xfrm>
          <a:prstGeom prst="cloud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50" b="1" dirty="0" smtClean="0">
                <a:solidFill>
                  <a:schemeClr val="bg2">
                    <a:lumMod val="50000"/>
                  </a:schemeClr>
                </a:solidFill>
              </a:rPr>
              <a:t>Computación</a:t>
            </a:r>
            <a:endParaRPr lang="es-PE" sz="105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" name="Nube 73"/>
          <p:cNvSpPr/>
          <p:nvPr/>
        </p:nvSpPr>
        <p:spPr>
          <a:xfrm>
            <a:off x="4863539" y="1834939"/>
            <a:ext cx="1781952" cy="381939"/>
          </a:xfrm>
          <a:prstGeom prst="cloud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50" b="1" dirty="0">
                <a:solidFill>
                  <a:schemeClr val="bg2">
                    <a:lumMod val="50000"/>
                  </a:schemeClr>
                </a:solidFill>
              </a:rPr>
              <a:t>A</a:t>
            </a:r>
            <a:r>
              <a:rPr lang="es-PE" sz="1050" b="1" dirty="0" smtClean="0">
                <a:solidFill>
                  <a:schemeClr val="bg2">
                    <a:lumMod val="50000"/>
                  </a:schemeClr>
                </a:solidFill>
              </a:rPr>
              <a:t>nalítica</a:t>
            </a:r>
            <a:endParaRPr lang="es-PE" sz="105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" name="Nube 74"/>
          <p:cNvSpPr/>
          <p:nvPr/>
        </p:nvSpPr>
        <p:spPr>
          <a:xfrm>
            <a:off x="4858601" y="2337449"/>
            <a:ext cx="1851322" cy="381939"/>
          </a:xfrm>
          <a:prstGeom prst="cloud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50" b="1" dirty="0" smtClean="0">
                <a:solidFill>
                  <a:schemeClr val="bg2">
                    <a:lumMod val="50000"/>
                  </a:schemeClr>
                </a:solidFill>
              </a:rPr>
              <a:t>Almacenamiento</a:t>
            </a:r>
            <a:endParaRPr lang="es-PE" sz="1050" b="1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76" name="Conector recto de flecha 75"/>
          <p:cNvCxnSpPr>
            <a:stCxn id="72" idx="0"/>
            <a:endCxn id="71" idx="2"/>
          </p:cNvCxnSpPr>
          <p:nvPr/>
        </p:nvCxnSpPr>
        <p:spPr>
          <a:xfrm>
            <a:off x="2401064" y="2025909"/>
            <a:ext cx="533168" cy="151257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ector recto de flecha 76"/>
          <p:cNvCxnSpPr>
            <a:stCxn id="73" idx="0"/>
            <a:endCxn id="71" idx="2"/>
          </p:cNvCxnSpPr>
          <p:nvPr/>
        </p:nvCxnSpPr>
        <p:spPr>
          <a:xfrm flipV="1">
            <a:off x="2396126" y="2177166"/>
            <a:ext cx="538106" cy="351253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ctor recto de flecha 77"/>
          <p:cNvCxnSpPr>
            <a:stCxn id="71" idx="0"/>
            <a:endCxn id="74" idx="2"/>
          </p:cNvCxnSpPr>
          <p:nvPr/>
        </p:nvCxnSpPr>
        <p:spPr>
          <a:xfrm flipV="1">
            <a:off x="4379077" y="2025909"/>
            <a:ext cx="489989" cy="151257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cto de flecha 78"/>
          <p:cNvCxnSpPr>
            <a:stCxn id="71" idx="0"/>
            <a:endCxn id="75" idx="2"/>
          </p:cNvCxnSpPr>
          <p:nvPr/>
        </p:nvCxnSpPr>
        <p:spPr>
          <a:xfrm>
            <a:off x="4379077" y="2177166"/>
            <a:ext cx="485267" cy="351253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lecha arriba y abajo 79"/>
          <p:cNvSpPr/>
          <p:nvPr/>
        </p:nvSpPr>
        <p:spPr>
          <a:xfrm>
            <a:off x="3562276" y="2419040"/>
            <a:ext cx="185466" cy="286240"/>
          </a:xfrm>
          <a:prstGeom prst="up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81" name="Picture 7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45982" y="3284961"/>
            <a:ext cx="436510" cy="16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" name="Freeform 27"/>
          <p:cNvSpPr>
            <a:spLocks/>
          </p:cNvSpPr>
          <p:nvPr/>
        </p:nvSpPr>
        <p:spPr bwMode="auto">
          <a:xfrm rot="19179715">
            <a:off x="389447" y="3657903"/>
            <a:ext cx="470815" cy="5080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8" y="0"/>
              </a:cxn>
              <a:cxn ang="0">
                <a:pos x="912" y="96"/>
              </a:cxn>
              <a:cxn ang="0">
                <a:pos x="2016" y="96"/>
              </a:cxn>
            </a:cxnLst>
            <a:rect l="0" t="0" r="r" b="b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50800" cap="rnd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s-PE" sz="1100"/>
          </a:p>
        </p:txBody>
      </p:sp>
      <p:pic>
        <p:nvPicPr>
          <p:cNvPr id="83" name="76 Imagen" descr="antena (1)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82291" y="3005098"/>
            <a:ext cx="788561" cy="299599"/>
          </a:xfrm>
          <a:prstGeom prst="rect">
            <a:avLst/>
          </a:prstGeom>
        </p:spPr>
      </p:pic>
      <p:sp>
        <p:nvSpPr>
          <p:cNvPr id="84" name="Freeform 27"/>
          <p:cNvSpPr>
            <a:spLocks/>
          </p:cNvSpPr>
          <p:nvPr/>
        </p:nvSpPr>
        <p:spPr bwMode="auto">
          <a:xfrm rot="1536927">
            <a:off x="1047644" y="3635253"/>
            <a:ext cx="470815" cy="5080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8" y="0"/>
              </a:cxn>
              <a:cxn ang="0">
                <a:pos x="912" y="96"/>
              </a:cxn>
              <a:cxn ang="0">
                <a:pos x="2016" y="96"/>
              </a:cxn>
            </a:cxnLst>
            <a:rect l="0" t="0" r="r" b="b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50800" cap="rnd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s-PE" sz="1100"/>
          </a:p>
        </p:txBody>
      </p:sp>
      <p:cxnSp>
        <p:nvCxnSpPr>
          <p:cNvPr id="85" name="Conector recto 84"/>
          <p:cNvCxnSpPr>
            <a:stCxn id="81" idx="3"/>
            <a:endCxn id="24" idx="2"/>
          </p:cNvCxnSpPr>
          <p:nvPr/>
        </p:nvCxnSpPr>
        <p:spPr>
          <a:xfrm flipV="1">
            <a:off x="1182492" y="2921389"/>
            <a:ext cx="1580151" cy="445581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76 Imagen" descr="antena (1)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444712" y="3172509"/>
            <a:ext cx="788561" cy="299599"/>
          </a:xfrm>
          <a:prstGeom prst="rect">
            <a:avLst/>
          </a:prstGeom>
        </p:spPr>
      </p:pic>
      <p:cxnSp>
        <p:nvCxnSpPr>
          <p:cNvPr id="87" name="Conector recto 86"/>
          <p:cNvCxnSpPr>
            <a:stCxn id="24" idx="0"/>
            <a:endCxn id="20" idx="1"/>
          </p:cNvCxnSpPr>
          <p:nvPr/>
        </p:nvCxnSpPr>
        <p:spPr>
          <a:xfrm>
            <a:off x="4573473" y="2921389"/>
            <a:ext cx="1324317" cy="409847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ector recto 87"/>
          <p:cNvCxnSpPr>
            <a:stCxn id="23" idx="3"/>
            <a:endCxn id="24" idx="1"/>
          </p:cNvCxnSpPr>
          <p:nvPr/>
        </p:nvCxnSpPr>
        <p:spPr>
          <a:xfrm flipV="1">
            <a:off x="3044913" y="3271961"/>
            <a:ext cx="621083" cy="26242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ector recto 88"/>
          <p:cNvCxnSpPr>
            <a:stCxn id="24" idx="1"/>
            <a:endCxn id="16" idx="1"/>
          </p:cNvCxnSpPr>
          <p:nvPr/>
        </p:nvCxnSpPr>
        <p:spPr>
          <a:xfrm>
            <a:off x="3665996" y="3271961"/>
            <a:ext cx="599377" cy="243235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lecha arriba y abajo 89"/>
          <p:cNvSpPr/>
          <p:nvPr/>
        </p:nvSpPr>
        <p:spPr>
          <a:xfrm>
            <a:off x="3567812" y="1612945"/>
            <a:ext cx="196369" cy="331455"/>
          </a:xfrm>
          <a:prstGeom prst="up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1" name="Rectángulo 90"/>
          <p:cNvSpPr/>
          <p:nvPr/>
        </p:nvSpPr>
        <p:spPr>
          <a:xfrm>
            <a:off x="206075" y="77762"/>
            <a:ext cx="80664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b="1" dirty="0">
                <a:solidFill>
                  <a:schemeClr val="tx2">
                    <a:lumMod val="7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V. VISIÓN DE UNA CIUDAD INTELIGENTE Y SOSTENIBLE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17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294156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4"/>
          <a:srcRect l="21399" r="22660"/>
          <a:stretch/>
        </p:blipFill>
        <p:spPr>
          <a:xfrm>
            <a:off x="238182" y="1016001"/>
            <a:ext cx="4295718" cy="3302000"/>
          </a:xfrm>
          <a:prstGeom prst="rect">
            <a:avLst/>
          </a:prstGeom>
        </p:spPr>
      </p:pic>
      <p:sp>
        <p:nvSpPr>
          <p:cNvPr id="91" name="Rectángulo 90"/>
          <p:cNvSpPr/>
          <p:nvPr/>
        </p:nvSpPr>
        <p:spPr>
          <a:xfrm>
            <a:off x="316653" y="62149"/>
            <a:ext cx="8118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MEJORES PRÁCTICAS: </a:t>
            </a:r>
          </a:p>
          <a:p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SONGDO INTERNATIONAL BUSINESS DISTRICT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18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4719019" y="3437860"/>
            <a:ext cx="44399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Cuenta con:</a:t>
            </a:r>
          </a:p>
          <a:p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(1</a:t>
            </a:r>
            <a:r>
              <a:rPr lang="es-PE" sz="1200" dirty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) Centro de Comando y Control de la Ciudad</a:t>
            </a:r>
          </a:p>
          <a:p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(</a:t>
            </a:r>
            <a:r>
              <a:rPr lang="es-PE" sz="1200" dirty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2</a:t>
            </a:r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) </a:t>
            </a:r>
            <a:r>
              <a:rPr lang="es-PE" sz="1200" dirty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Sistema de gestión de energía inteligente</a:t>
            </a:r>
          </a:p>
          <a:p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(3) </a:t>
            </a:r>
            <a:r>
              <a:rPr lang="es-PE" sz="1200" dirty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Sistema Inteligente de Gestión de Residuos Sólidos</a:t>
            </a:r>
          </a:p>
          <a:p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(4) </a:t>
            </a:r>
            <a:r>
              <a:rPr lang="es-PE" sz="1200" dirty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Sistemas Inteligentes de Gestión de </a:t>
            </a:r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Edificios</a:t>
            </a:r>
          </a:p>
          <a:p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(5) Sistemas de transporte inteligente</a:t>
            </a:r>
            <a:endParaRPr lang="es-PE" sz="1200" dirty="0">
              <a:latin typeface="Frutiger-Light" panose="02020603050405020304" pitchFamily="18" charset="0"/>
              <a:ea typeface="Frutiger-Light" panose="02020603050405020304" pitchFamily="18" charset="0"/>
              <a:cs typeface="Frutiger-Light" panose="02020603050405020304" pitchFamily="18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696459" y="868233"/>
            <a:ext cx="4439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err="1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Songdo</a:t>
            </a:r>
            <a:r>
              <a:rPr lang="es-PE" sz="1400" dirty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City está planeada y construida </a:t>
            </a:r>
            <a:r>
              <a:rPr lang="es-PE" sz="14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como </a:t>
            </a:r>
            <a:r>
              <a:rPr lang="es-PE" sz="1400" dirty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distrito de negocios </a:t>
            </a:r>
            <a:r>
              <a:rPr lang="es-PE" sz="14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internacional.</a:t>
            </a:r>
            <a:endParaRPr lang="es-PE" sz="1400" dirty="0">
              <a:latin typeface="Frutiger-Light" panose="02020603050405020304" pitchFamily="18" charset="0"/>
              <a:ea typeface="Frutiger-Light" panose="02020603050405020304" pitchFamily="18" charset="0"/>
              <a:cs typeface="Frutiger-Light" panose="02020603050405020304" pitchFamily="18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975224" y="1449799"/>
            <a:ext cx="347786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Se edifica en la isla artificial de New </a:t>
            </a:r>
            <a:r>
              <a:rPr lang="es-PE" sz="1200" dirty="0" err="1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Songdo</a:t>
            </a:r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a 65 Km de Seúl.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Contará con los últimos avances tecnológicos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sz="1200" dirty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$ 39,5 mil millones se proyecta para ser gastados en tecnologías inteligentes para el año 2016. </a:t>
            </a:r>
            <a:endParaRPr lang="es-PE" sz="1200" dirty="0" smtClean="0">
              <a:latin typeface="Frutiger-Light" panose="02020603050405020304" pitchFamily="18" charset="0"/>
              <a:ea typeface="Frutiger-Light" panose="02020603050405020304" pitchFamily="18" charset="0"/>
              <a:cs typeface="Frutiger-Light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65 mil personas que habitarán la ciudad y acudirán para trabajar 300 mil personas.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Espacio </a:t>
            </a:r>
            <a:r>
              <a:rPr lang="es-PE" sz="1200" dirty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público </a:t>
            </a:r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929 000 ㎡.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sz="1200" dirty="0" smtClean="0"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KT y Samsung trabajan en el proyecto.</a:t>
            </a:r>
            <a:endParaRPr lang="es-PE" sz="1200" dirty="0">
              <a:latin typeface="Frutiger-Light" panose="02020603050405020304" pitchFamily="18" charset="0"/>
              <a:ea typeface="Frutiger-Light" panose="02020603050405020304" pitchFamily="18" charset="0"/>
              <a:cs typeface="Frutiger-Light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PE" sz="1200" dirty="0">
              <a:latin typeface="Frutiger-Light" panose="02020603050405020304" pitchFamily="18" charset="0"/>
              <a:ea typeface="Frutiger-Light" panose="02020603050405020304" pitchFamily="18" charset="0"/>
              <a:cs typeface="Frutiger-Light" panose="02020603050405020304" pitchFamily="18" charset="0"/>
            </a:endParaRPr>
          </a:p>
        </p:txBody>
      </p:sp>
      <p:pic>
        <p:nvPicPr>
          <p:cNvPr id="1026" name="Picture 2" descr="Resultado de imagen para mapa de corea del sur inche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82" y="1016001"/>
            <a:ext cx="1177944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lecha abajo 12"/>
          <p:cNvSpPr/>
          <p:nvPr/>
        </p:nvSpPr>
        <p:spPr>
          <a:xfrm>
            <a:off x="568341" y="1082825"/>
            <a:ext cx="134716" cy="13754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Elipse 13"/>
          <p:cNvSpPr/>
          <p:nvPr/>
        </p:nvSpPr>
        <p:spPr>
          <a:xfrm>
            <a:off x="560331" y="1256121"/>
            <a:ext cx="116922" cy="1071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CuadroTexto 14"/>
          <p:cNvSpPr txBox="1"/>
          <p:nvPr/>
        </p:nvSpPr>
        <p:spPr>
          <a:xfrm>
            <a:off x="77657" y="1198971"/>
            <a:ext cx="5164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7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Songdo</a:t>
            </a:r>
            <a:endParaRPr lang="es-PE" sz="7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97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488722" y="368240"/>
            <a:ext cx="226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</a:rPr>
              <a:t>CONTENIDO</a:t>
            </a:r>
            <a:endParaRPr lang="es-PE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170546" y="1436764"/>
            <a:ext cx="5231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del Sector al 2021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170547" y="3448819"/>
            <a:ext cx="657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Avances </a:t>
            </a:r>
            <a:r>
              <a:rPr lang="es-PE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del MTC que contribuyen a construir Ciudades Inteligentes y Sostenibles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139296" y="184164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¿Qué es una ciudad inteligente y sostenible?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791192" y="1436764"/>
            <a:ext cx="34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92967" y="1844589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592967" y="3455865"/>
            <a:ext cx="53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VI.</a:t>
            </a:r>
            <a:endParaRPr lang="es-PE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1170546" y="224652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Rol de las TIC y las partes interesadas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592966" y="2252414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1170546" y="2648839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Necesidades en materia de TIC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592967" y="2658536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1170547" y="3076836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 </a:t>
            </a:r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una </a:t>
            </a:r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Ciudad Inteligente y Sostenible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592968" y="3086533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19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17680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488722" y="368240"/>
            <a:ext cx="226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</a:rPr>
              <a:t>CONTENIDO</a:t>
            </a:r>
            <a:endParaRPr lang="es-PE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170546" y="1436764"/>
            <a:ext cx="5231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Visión del Sector al 2021</a:t>
            </a:r>
            <a:endParaRPr lang="es-PE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170547" y="3448819"/>
            <a:ext cx="657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Avances del MTC que contribuyen a construir Ciudades Inteligentes y Sostenibles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139296" y="184164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¿Qué es una ciudad inteligente y sostenible?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791192" y="1436764"/>
            <a:ext cx="34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I.</a:t>
            </a:r>
            <a:endParaRPr lang="es-PE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92967" y="1844589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592967" y="3455865"/>
            <a:ext cx="53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1170546" y="224652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Rol de las TIC y las partes interesadas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592966" y="2252414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1170546" y="2648839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Necesidades </a:t>
            </a:r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en materia de </a:t>
            </a:r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TIC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592967" y="2658536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1170547" y="3076836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 </a:t>
            </a:r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una </a:t>
            </a:r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Ciudad Inteligente y Sostenible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592968" y="3086533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2</a:t>
            </a:fld>
            <a:r>
              <a:rPr lang="es-ES_tradnl" sz="1100" dirty="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  <a:endParaRPr lang="es-ES_tradnl" sz="1100" dirty="0">
              <a:solidFill>
                <a:schemeClr val="bg1"/>
              </a:solidFill>
              <a:latin typeface="Frutiger-Light" panose="02020603050405020304" pitchFamily="18" charset="0"/>
              <a:ea typeface="Frutiger-Light" panose="02020603050405020304" pitchFamily="18" charset="0"/>
              <a:cs typeface="Frutiger-Light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52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redondeado 14"/>
          <p:cNvSpPr/>
          <p:nvPr/>
        </p:nvSpPr>
        <p:spPr>
          <a:xfrm>
            <a:off x="100361" y="314475"/>
            <a:ext cx="7817005" cy="720000"/>
          </a:xfrm>
          <a:prstGeom prst="roundRect">
            <a:avLst>
              <a:gd name="adj" fmla="val 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just">
              <a:lnSpc>
                <a:spcPct val="114000"/>
              </a:lnSpc>
            </a:pPr>
            <a:r>
              <a:rPr lang="es-E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Acciones</a:t>
            </a:r>
            <a:r>
              <a:rPr lang="es-E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: instalar </a:t>
            </a:r>
            <a:r>
              <a:rPr lang="es-E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una red de comunicación de </a:t>
            </a:r>
            <a:r>
              <a:rPr lang="es-E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emergencia para la comunicación entre autoridades</a:t>
            </a:r>
            <a:endParaRPr lang="es-PE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399" y="4425696"/>
            <a:ext cx="335342" cy="241120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 bwMode="auto">
          <a:xfrm>
            <a:off x="122057" y="1125358"/>
            <a:ext cx="1084951" cy="906741"/>
          </a:xfrm>
          <a:prstGeom prst="rect">
            <a:avLst/>
          </a:prstGeom>
          <a:solidFill>
            <a:srgbClr val="FFD347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</a:bodyPr>
          <a:lstStyle/>
          <a:p>
            <a:pPr marR="0" algn="ctr" defTabSz="457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ＭＳ Ｐゴシック" charset="0"/>
                <a:cs typeface="Calibri" charset="0"/>
                <a:sym typeface="Calibri" charset="0"/>
              </a:rPr>
              <a:t>Objetivo</a:t>
            </a:r>
            <a:endParaRPr kumimoji="0" lang="es-ES" sz="1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entury Gothic" panose="020B0502020202020204" pitchFamily="34" charset="0"/>
              <a:ea typeface="ＭＳ Ｐゴシック" charset="0"/>
              <a:cs typeface="Calibri" charset="0"/>
              <a:sym typeface="Calibri" charset="0"/>
            </a:endParaRPr>
          </a:p>
        </p:txBody>
      </p:sp>
      <p:sp>
        <p:nvSpPr>
          <p:cNvPr id="18" name="Rectángulo 17"/>
          <p:cNvSpPr/>
          <p:nvPr/>
        </p:nvSpPr>
        <p:spPr bwMode="auto">
          <a:xfrm>
            <a:off x="122056" y="2072635"/>
            <a:ext cx="5148064" cy="245905"/>
          </a:xfrm>
          <a:prstGeom prst="rect">
            <a:avLst/>
          </a:prstGeom>
          <a:solidFill>
            <a:srgbClr val="FFD347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</a:bodyPr>
          <a:lstStyle/>
          <a:p>
            <a:pPr algn="ctr" eaLnBrk="1"/>
            <a:r>
              <a:rPr lang="es-ES" sz="1600" b="1" dirty="0">
                <a:latin typeface="Century Gothic" panose="020B0502020202020204" pitchFamily="34" charset="0"/>
                <a:ea typeface="ＭＳ Ｐゴシック" charset="0"/>
                <a:cs typeface="Calibri" charset="0"/>
                <a:sym typeface="Calibri" charset="0"/>
              </a:rPr>
              <a:t>Alcance</a:t>
            </a:r>
          </a:p>
        </p:txBody>
      </p:sp>
      <p:graphicFrame>
        <p:nvGraphicFramePr>
          <p:cNvPr id="19" name="Tabl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98874"/>
              </p:ext>
            </p:extLst>
          </p:nvPr>
        </p:nvGraphicFramePr>
        <p:xfrm>
          <a:off x="131226" y="2360129"/>
          <a:ext cx="5148111" cy="1729691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2420937"/>
                <a:gridCol w="576000"/>
                <a:gridCol w="744637"/>
                <a:gridCol w="671597"/>
                <a:gridCol w="734940"/>
              </a:tblGrid>
              <a:tr h="31343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 smtClean="0">
                          <a:effectLst/>
                          <a:latin typeface="Century Gothic" panose="020B0502020202020204" pitchFamily="34" charset="0"/>
                        </a:rPr>
                        <a:t>ENTIDAD PÚBLICA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 smtClean="0">
                          <a:effectLst/>
                          <a:latin typeface="Century Gothic" panose="020B0502020202020204" pitchFamily="34" charset="0"/>
                        </a:rPr>
                        <a:t>SEDES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8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200" b="1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HF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es-ES" sz="1200" b="1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MÓVIL</a:t>
                      </a:r>
                      <a:endParaRPr lang="es-ES" sz="1200" b="1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8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200" b="1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HF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es-ES" sz="1200" b="1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FIJO</a:t>
                      </a:r>
                      <a:endParaRPr lang="es-ES" sz="1200" b="1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8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200" b="1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TOTAL</a:t>
                      </a:r>
                      <a:endParaRPr lang="es-ES" sz="1200" b="1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8F"/>
                    </a:solidFill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 smtClean="0">
                          <a:effectLst/>
                          <a:latin typeface="Century Gothic" panose="020B0502020202020204" pitchFamily="34" charset="0"/>
                        </a:rPr>
                        <a:t>INDECI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33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29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33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897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 smtClean="0">
                          <a:effectLst/>
                          <a:latin typeface="Century Gothic" panose="020B0502020202020204" pitchFamily="34" charset="0"/>
                        </a:rPr>
                        <a:t>Presidencia</a:t>
                      </a:r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, PCM y </a:t>
                      </a:r>
                      <a:r>
                        <a:rPr lang="es-ES" sz="1200" u="none" strike="noStrike" dirty="0" smtClean="0">
                          <a:effectLst/>
                          <a:latin typeface="Century Gothic" panose="020B0502020202020204" pitchFamily="34" charset="0"/>
                        </a:rPr>
                        <a:t>Ministerios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20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20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20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40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 smtClean="0">
                          <a:effectLst/>
                          <a:latin typeface="Century Gothic" panose="020B0502020202020204" pitchFamily="34" charset="0"/>
                        </a:rPr>
                        <a:t>Gobiernos </a:t>
                      </a:r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Regionales</a:t>
                      </a:r>
                      <a:endParaRPr lang="es-ES" sz="1200" b="1" i="0" u="none" strike="noStrike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26</a:t>
                      </a:r>
                      <a:endParaRPr lang="es-ES" sz="1200" b="1" i="0" u="none" strike="noStrike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s-PE" sz="1200" b="1" u="none" strike="noStrike" kern="1200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26</a:t>
                      </a:r>
                      <a:endParaRPr lang="es-PE" sz="1200" b="1" u="none" strike="noStrike" kern="1200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26</a:t>
                      </a:r>
                      <a:endParaRPr lang="es-PE" sz="1200" b="1" u="none" strike="noStrike" kern="1200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 smtClean="0">
                          <a:effectLst/>
                          <a:latin typeface="Century Gothic" panose="020B0502020202020204" pitchFamily="34" charset="0"/>
                        </a:rPr>
                        <a:t>Gobiernos </a:t>
                      </a:r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Distritales</a:t>
                      </a:r>
                      <a:endParaRPr lang="es-ES" sz="1200" b="1" i="0" u="none" strike="noStrike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1,845</a:t>
                      </a:r>
                      <a:endParaRPr lang="es-ES" sz="1200" b="1" i="0" u="none" strike="noStrike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113</a:t>
                      </a:r>
                      <a:endParaRPr lang="es-PE" sz="1200" b="1" u="none" strike="noStrike" kern="1200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1,732</a:t>
                      </a:r>
                      <a:endParaRPr lang="es-PE" sz="1200" b="1" u="none" strike="noStrike" kern="1200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1845</a:t>
                      </a:r>
                      <a:endParaRPr lang="es-PE" sz="1200" b="1" u="none" strike="noStrike" kern="1200" dirty="0"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897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 smtClean="0">
                          <a:effectLst/>
                          <a:latin typeface="Century Gothic" panose="020B0502020202020204" pitchFamily="34" charset="0"/>
                        </a:rPr>
                        <a:t>Instituciones </a:t>
                      </a:r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Técnico Científicas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27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Entidades de Primera Respuesta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>
                          <a:effectLst/>
                          <a:latin typeface="Century Gothic" panose="020B0502020202020204" pitchFamily="34" charset="0"/>
                        </a:rPr>
                        <a:t>19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19</a:t>
                      </a:r>
                      <a:endParaRPr lang="es-PE" sz="1200" b="0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799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entury Gothic" panose="020B0502020202020204" pitchFamily="34" charset="0"/>
                        </a:rPr>
                        <a:t>Total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entury Gothic" panose="020B0502020202020204" pitchFamily="34" charset="0"/>
                        </a:rPr>
                        <a:t>1,940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b="1" u="none" strike="noStrike" kern="1200" dirty="0">
                          <a:effectLst/>
                          <a:latin typeface="Century Gothic" panose="020B0502020202020204" pitchFamily="34" charset="0"/>
                        </a:rPr>
                        <a:t>137</a:t>
                      </a:r>
                      <a:endParaRPr lang="es-PE" sz="1200" b="1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b="1" u="none" strike="noStrike" kern="1200" dirty="0">
                          <a:effectLst/>
                          <a:latin typeface="Century Gothic" panose="020B0502020202020204" pitchFamily="34" charset="0"/>
                        </a:rPr>
                        <a:t>1,832</a:t>
                      </a:r>
                      <a:endParaRPr lang="es-PE" sz="1200" b="1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200" b="1" u="none" strike="noStrike" kern="1200" dirty="0" smtClean="0">
                          <a:effectLst/>
                          <a:latin typeface="Century Gothic" panose="020B0502020202020204" pitchFamily="34" charset="0"/>
                        </a:rPr>
                        <a:t>1,969</a:t>
                      </a:r>
                      <a:endParaRPr lang="es-PE" sz="1200" b="1" u="none" strike="noStrike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145" marR="7145" marT="7142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0" name="CuadroTexto 19"/>
          <p:cNvSpPr txBox="1"/>
          <p:nvPr/>
        </p:nvSpPr>
        <p:spPr>
          <a:xfrm>
            <a:off x="627741" y="4361590"/>
            <a:ext cx="1947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Century Gothic" panose="020B0502020202020204" pitchFamily="34" charset="0"/>
              </a:rPr>
              <a:t>S/. 56 </a:t>
            </a:r>
            <a:r>
              <a:rPr lang="es-ES" sz="1400" dirty="0" smtClean="0">
                <a:latin typeface="Century Gothic" panose="020B0502020202020204" pitchFamily="34" charset="0"/>
              </a:rPr>
              <a:t>Millones</a:t>
            </a:r>
            <a:endParaRPr lang="es-ES" sz="1400" dirty="0">
              <a:latin typeface="Century Gothic" panose="020B0502020202020204" pitchFamily="34" charset="0"/>
            </a:endParaRPr>
          </a:p>
        </p:txBody>
      </p:sp>
      <p:sp>
        <p:nvSpPr>
          <p:cNvPr id="21" name="Rectángulo 20"/>
          <p:cNvSpPr/>
          <p:nvPr/>
        </p:nvSpPr>
        <p:spPr bwMode="auto">
          <a:xfrm>
            <a:off x="112887" y="4113100"/>
            <a:ext cx="2470479" cy="286154"/>
          </a:xfrm>
          <a:prstGeom prst="rect">
            <a:avLst/>
          </a:prstGeom>
          <a:solidFill>
            <a:srgbClr val="FFD347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</a:bodyPr>
          <a:lstStyle/>
          <a:p>
            <a:pPr algn="ctr" eaLnBrk="1"/>
            <a:r>
              <a:rPr lang="es-ES" sz="1800" b="1" dirty="0">
                <a:latin typeface="Century Gothic" panose="020B0502020202020204" pitchFamily="34" charset="0"/>
                <a:ea typeface="ＭＳ Ｐゴシック" charset="0"/>
                <a:cs typeface="Calibri" charset="0"/>
                <a:sym typeface="Calibri" charset="0"/>
              </a:rPr>
              <a:t>Inversión</a:t>
            </a:r>
          </a:p>
        </p:txBody>
      </p:sp>
      <p:sp>
        <p:nvSpPr>
          <p:cNvPr id="22" name="Rectángulo 21"/>
          <p:cNvSpPr/>
          <p:nvPr/>
        </p:nvSpPr>
        <p:spPr bwMode="auto">
          <a:xfrm>
            <a:off x="1237672" y="1129376"/>
            <a:ext cx="4023278" cy="90674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</a:bodyPr>
          <a:lstStyle/>
          <a:p>
            <a:pPr algn="just" eaLnBrk="1"/>
            <a:r>
              <a:rPr lang="es-ES" sz="1400" dirty="0">
                <a:latin typeface="Century Gothic" panose="020B0502020202020204" pitchFamily="34" charset="0"/>
                <a:ea typeface="ＭＳ Ｐゴシック" charset="0"/>
                <a:cs typeface="Calibri" charset="0"/>
                <a:sym typeface="Calibri" charset="0"/>
              </a:rPr>
              <a:t>Asegurar la comunicación en casos de desastre o emergencia, utilizando sistemas de radiocomunicaciones HF, para la coordinación entre los 3 niveles de </a:t>
            </a:r>
            <a:r>
              <a:rPr lang="es-ES" sz="1400" dirty="0" smtClean="0">
                <a:latin typeface="Century Gothic" panose="020B0502020202020204" pitchFamily="34" charset="0"/>
                <a:ea typeface="ＭＳ Ｐゴシック" charset="0"/>
                <a:cs typeface="Calibri" charset="0"/>
                <a:sym typeface="Calibri" charset="0"/>
              </a:rPr>
              <a:t>gobierno</a:t>
            </a:r>
            <a:endParaRPr lang="es-ES" sz="1400" dirty="0">
              <a:latin typeface="Century Gothic" panose="020B0502020202020204" pitchFamily="34" charset="0"/>
              <a:ea typeface="ＭＳ Ｐゴシック" charset="0"/>
              <a:cs typeface="Calibri" charset="0"/>
              <a:sym typeface="Calibri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2598425" y="4296342"/>
            <a:ext cx="3859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>
                <a:latin typeface="Century Gothic" panose="020B0502020202020204" pitchFamily="34" charset="0"/>
              </a:rPr>
              <a:t>Fuente: MTC</a:t>
            </a:r>
            <a:endParaRPr lang="es-ES" sz="1200" dirty="0">
              <a:latin typeface="Century Gothic" panose="020B0502020202020204" pitchFamily="34" charset="0"/>
            </a:endParaRPr>
          </a:p>
        </p:txBody>
      </p:sp>
      <p:sp>
        <p:nvSpPr>
          <p:cNvPr id="24" name="Triángulo isósceles 23"/>
          <p:cNvSpPr/>
          <p:nvPr/>
        </p:nvSpPr>
        <p:spPr>
          <a:xfrm rot="5400000">
            <a:off x="4358975" y="2680423"/>
            <a:ext cx="2436970" cy="166338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CuadroTexto 24"/>
          <p:cNvSpPr txBox="1"/>
          <p:nvPr/>
        </p:nvSpPr>
        <p:spPr>
          <a:xfrm>
            <a:off x="5669455" y="3767148"/>
            <a:ext cx="2858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latin typeface="Century Gothic" panose="020B0502020202020204" pitchFamily="34" charset="0"/>
              </a:rPr>
              <a:t>ALIADOS</a:t>
            </a:r>
            <a:r>
              <a:rPr lang="es-ES" sz="1400" dirty="0" smtClean="0">
                <a:latin typeface="Century Gothic" panose="020B0502020202020204" pitchFamily="34" charset="0"/>
              </a:rPr>
              <a:t>: </a:t>
            </a:r>
            <a:r>
              <a:rPr lang="es-PE" sz="1400" dirty="0">
                <a:latin typeface="Century Gothic" panose="020B0502020202020204" pitchFamily="34" charset="0"/>
              </a:rPr>
              <a:t>MTC, INDECI, gobiernos regionales y locales</a:t>
            </a:r>
            <a:endParaRPr lang="es-ES" sz="1400" dirty="0" smtClean="0">
              <a:latin typeface="Century Gothic" panose="020B0502020202020204" pitchFamily="34" charset="0"/>
            </a:endParaRPr>
          </a:p>
        </p:txBody>
      </p:sp>
      <p:graphicFrame>
        <p:nvGraphicFramePr>
          <p:cNvPr id="26" name="Tabla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257579"/>
              </p:ext>
            </p:extLst>
          </p:nvPr>
        </p:nvGraphicFramePr>
        <p:xfrm>
          <a:off x="5735640" y="2076003"/>
          <a:ext cx="3136286" cy="137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000"/>
                <a:gridCol w="632143"/>
                <a:gridCol w="632143"/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INDICADOR</a:t>
                      </a:r>
                      <a:endParaRPr lang="es-PE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2016</a:t>
                      </a:r>
                      <a:endParaRPr lang="es-PE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2021</a:t>
                      </a:r>
                      <a:endParaRPr lang="es-PE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(%) de entidades públicas que forma parte del sistema de radio HF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0%</a:t>
                      </a:r>
                      <a:endParaRPr lang="es-PE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100%</a:t>
                      </a:r>
                      <a:endParaRPr lang="es-PE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7" name="CuadroTexto 26"/>
          <p:cNvSpPr txBox="1"/>
          <p:nvPr/>
        </p:nvSpPr>
        <p:spPr>
          <a:xfrm>
            <a:off x="6487598" y="1664098"/>
            <a:ext cx="1460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Meta al 2021</a:t>
            </a:r>
            <a:endParaRPr lang="es-PE" sz="16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20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247771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/>
          <p:cNvSpPr/>
          <p:nvPr/>
        </p:nvSpPr>
        <p:spPr>
          <a:xfrm>
            <a:off x="100361" y="314475"/>
            <a:ext cx="7817005" cy="720000"/>
          </a:xfrm>
          <a:prstGeom prst="roundRect">
            <a:avLst>
              <a:gd name="adj" fmla="val 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just">
              <a:lnSpc>
                <a:spcPct val="114000"/>
              </a:lnSpc>
            </a:pPr>
            <a:r>
              <a:rPr lang="es-E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Acciones</a:t>
            </a:r>
            <a:r>
              <a:rPr lang="es-E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: instalar un sistema de mensajería de alerta temprana</a:t>
            </a:r>
            <a:endParaRPr lang="es-PE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3930587" y="1224514"/>
            <a:ext cx="521341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OBJETIVO</a:t>
            </a:r>
            <a:r>
              <a:rPr lang="es-ES" sz="1400" dirty="0">
                <a:latin typeface="Century Gothic" panose="020B0502020202020204" pitchFamily="34" charset="0"/>
              </a:rPr>
              <a:t>: </a:t>
            </a:r>
            <a:r>
              <a:rPr lang="es-ES" sz="1400" dirty="0" smtClean="0">
                <a:latin typeface="Century Gothic" panose="020B0502020202020204" pitchFamily="34" charset="0"/>
              </a:rPr>
              <a:t>implementar </a:t>
            </a:r>
            <a:r>
              <a:rPr lang="es-ES" sz="1400" dirty="0">
                <a:latin typeface="Century Gothic" panose="020B0502020202020204" pitchFamily="34" charset="0"/>
              </a:rPr>
              <a:t>un sistema de alerta </a:t>
            </a:r>
            <a:r>
              <a:rPr lang="es-ES" sz="1400" dirty="0" smtClean="0">
                <a:latin typeface="Century Gothic" panose="020B0502020202020204" pitchFamily="34" charset="0"/>
              </a:rPr>
              <a:t>masiva de </a:t>
            </a:r>
            <a:r>
              <a:rPr lang="es-ES" sz="1400" dirty="0">
                <a:latin typeface="Century Gothic" panose="020B0502020202020204" pitchFamily="34" charset="0"/>
              </a:rPr>
              <a:t>mensajes </a:t>
            </a:r>
            <a:r>
              <a:rPr lang="es-ES" sz="1400" dirty="0" smtClean="0">
                <a:latin typeface="Century Gothic" panose="020B0502020202020204" pitchFamily="34" charset="0"/>
              </a:rPr>
              <a:t>en </a:t>
            </a:r>
            <a:r>
              <a:rPr lang="es-ES" sz="1400" dirty="0">
                <a:latin typeface="Century Gothic" panose="020B0502020202020204" pitchFamily="34" charset="0"/>
              </a:rPr>
              <a:t>los </a:t>
            </a:r>
            <a:r>
              <a:rPr lang="es-ES" sz="1400" dirty="0" smtClean="0">
                <a:latin typeface="Century Gothic" panose="020B0502020202020204" pitchFamily="34" charset="0"/>
              </a:rPr>
              <a:t>celulares</a:t>
            </a:r>
            <a:r>
              <a:rPr lang="es-ES" sz="1400" dirty="0">
                <a:latin typeface="Century Gothic" panose="020B0502020202020204" pitchFamily="34" charset="0"/>
              </a:rPr>
              <a:t>, que contribuya a informar a la población de manera </a:t>
            </a:r>
            <a:r>
              <a:rPr lang="es-ES" sz="1400" dirty="0" smtClean="0">
                <a:latin typeface="Century Gothic" panose="020B0502020202020204" pitchFamily="34" charset="0"/>
              </a:rPr>
              <a:t>oportuna </a:t>
            </a:r>
            <a:r>
              <a:rPr lang="es-ES" sz="1400" dirty="0">
                <a:latin typeface="Century Gothic" panose="020B0502020202020204" pitchFamily="34" charset="0"/>
              </a:rPr>
              <a:t>sobre la ocurrencia de </a:t>
            </a:r>
            <a:r>
              <a:rPr lang="es-ES" sz="1400" dirty="0" smtClean="0">
                <a:latin typeface="Century Gothic" panose="020B0502020202020204" pitchFamily="34" charset="0"/>
              </a:rPr>
              <a:t>una emergencia</a:t>
            </a:r>
            <a:r>
              <a:rPr lang="es-ES" sz="1400" dirty="0">
                <a:latin typeface="Century Gothic" panose="020B0502020202020204" pitchFamily="34" charset="0"/>
              </a:rPr>
              <a:t>, y </a:t>
            </a:r>
            <a:r>
              <a:rPr lang="es-ES" sz="1400" dirty="0" smtClean="0">
                <a:latin typeface="Century Gothic" panose="020B0502020202020204" pitchFamily="34" charset="0"/>
              </a:rPr>
              <a:t>las </a:t>
            </a:r>
            <a:r>
              <a:rPr lang="es-ES" sz="1400" dirty="0">
                <a:latin typeface="Century Gothic" panose="020B0502020202020204" pitchFamily="34" charset="0"/>
              </a:rPr>
              <a:t>acciones a tomar antes, durante y luego </a:t>
            </a:r>
            <a:r>
              <a:rPr lang="es-ES" sz="1400" dirty="0" smtClean="0">
                <a:latin typeface="Century Gothic" panose="020B0502020202020204" pitchFamily="34" charset="0"/>
              </a:rPr>
              <a:t>del evento</a:t>
            </a: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ALCANCE</a:t>
            </a:r>
            <a:r>
              <a:rPr lang="es-ES" sz="1400" dirty="0" smtClean="0">
                <a:latin typeface="Century Gothic" panose="020B0502020202020204" pitchFamily="34" charset="0"/>
              </a:rPr>
              <a:t>: 31,232 localidades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BENEFICIARIOS: </a:t>
            </a:r>
            <a:r>
              <a:rPr lang="es-ES" sz="1400" dirty="0" smtClean="0">
                <a:latin typeface="Century Gothic" panose="020B0502020202020204" pitchFamily="34" charset="0"/>
              </a:rPr>
              <a:t>21 millones de habitantes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INVERSIÓN</a:t>
            </a:r>
            <a:r>
              <a:rPr lang="es-ES" sz="1400" dirty="0" smtClean="0">
                <a:latin typeface="Century Gothic" panose="020B0502020202020204" pitchFamily="34" charset="0"/>
              </a:rPr>
              <a:t>: S/ 70 millones</a:t>
            </a: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ALIADOS</a:t>
            </a:r>
            <a:r>
              <a:rPr lang="es-ES" sz="1400" dirty="0" smtClean="0">
                <a:latin typeface="Century Gothic" panose="020B0502020202020204" pitchFamily="34" charset="0"/>
              </a:rPr>
              <a:t>: MTC, INDECI, operadores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2598425" y="4360797"/>
            <a:ext cx="4668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>
                <a:latin typeface="Century Gothic" panose="020B0502020202020204" pitchFamily="34" charset="0"/>
              </a:rPr>
              <a:t>Fuente: MTC</a:t>
            </a:r>
            <a:endParaRPr lang="es-ES" sz="1200" dirty="0">
              <a:latin typeface="Century Gothic" panose="020B0502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61" y="1794281"/>
            <a:ext cx="3720498" cy="1387805"/>
          </a:xfrm>
          <a:prstGeom prst="rect">
            <a:avLst/>
          </a:prstGeom>
        </p:spPr>
      </p:pic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21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218821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857" y="1374869"/>
            <a:ext cx="2780680" cy="2071150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100361" y="314475"/>
            <a:ext cx="7817005" cy="720000"/>
          </a:xfrm>
          <a:prstGeom prst="roundRect">
            <a:avLst>
              <a:gd name="adj" fmla="val 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just">
              <a:lnSpc>
                <a:spcPct val="114000"/>
              </a:lnSpc>
            </a:pPr>
            <a:r>
              <a:rPr lang="es-E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Acciones</a:t>
            </a:r>
            <a:r>
              <a:rPr lang="es-E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: instalar un sistema de atención de emergencias y urgencias mediante un número único (911)</a:t>
            </a:r>
            <a:endParaRPr lang="es-PE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5"/>
          <a:srcRect t="59237" b="5653"/>
          <a:stretch/>
        </p:blipFill>
        <p:spPr>
          <a:xfrm>
            <a:off x="251105" y="3460439"/>
            <a:ext cx="2674263" cy="128698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169920" y="1462498"/>
            <a:ext cx="58887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OBJETIVO</a:t>
            </a:r>
            <a:r>
              <a:rPr lang="es-ES" sz="1400" dirty="0" smtClean="0">
                <a:latin typeface="Century Gothic" panose="020B0502020202020204" pitchFamily="34" charset="0"/>
              </a:rPr>
              <a:t>: brindar </a:t>
            </a:r>
            <a:r>
              <a:rPr lang="es-ES" sz="1400" dirty="0">
                <a:latin typeface="Century Gothic" panose="020B0502020202020204" pitchFamily="34" charset="0"/>
              </a:rPr>
              <a:t>un adecuado servicio de atención a la población de Lima Metropolitana y Callao, ante situaciones de emergencias y urgencias, </a:t>
            </a:r>
            <a:r>
              <a:rPr lang="es-ES" sz="1400" dirty="0" smtClean="0">
                <a:latin typeface="Century Gothic" panose="020B0502020202020204" pitchFamily="34" charset="0"/>
              </a:rPr>
              <a:t>a </a:t>
            </a:r>
            <a:r>
              <a:rPr lang="es-ES" sz="1400" dirty="0">
                <a:latin typeface="Century Gothic" panose="020B0502020202020204" pitchFamily="34" charset="0"/>
              </a:rPr>
              <a:t>través de un número único 911</a:t>
            </a:r>
            <a:endParaRPr lang="es-ES" sz="14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ALCANCE</a:t>
            </a:r>
            <a:r>
              <a:rPr lang="es-ES" sz="1400" dirty="0" smtClean="0">
                <a:latin typeface="Century Gothic" panose="020B0502020202020204" pitchFamily="34" charset="0"/>
              </a:rPr>
              <a:t>: 50 distritos de Lima Metropolitana y el Callao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BENEFICIARIOS: </a:t>
            </a:r>
            <a:r>
              <a:rPr lang="es-ES" sz="1400" dirty="0" smtClean="0">
                <a:latin typeface="Century Gothic" panose="020B0502020202020204" pitchFamily="34" charset="0"/>
              </a:rPr>
              <a:t>10 millones de habitantes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INVERSIÓN</a:t>
            </a:r>
            <a:r>
              <a:rPr lang="es-ES" sz="1400" dirty="0" smtClean="0">
                <a:latin typeface="Century Gothic" panose="020B0502020202020204" pitchFamily="34" charset="0"/>
              </a:rPr>
              <a:t>: S/ 310 millones</a:t>
            </a: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4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b="1" dirty="0" smtClean="0">
                <a:latin typeface="Century Gothic" panose="020B0502020202020204" pitchFamily="34" charset="0"/>
              </a:rPr>
              <a:t>ALIADOS</a:t>
            </a:r>
            <a:r>
              <a:rPr lang="es-ES" sz="1400" dirty="0" smtClean="0">
                <a:latin typeface="Century Gothic" panose="020B0502020202020204" pitchFamily="34" charset="0"/>
              </a:rPr>
              <a:t>: MTC, Ministerio del Interior, Ministerio de Salud, Bomberos, operadores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458005" y="1071051"/>
            <a:ext cx="2382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Centro de despacho-911</a:t>
            </a:r>
            <a:endParaRPr lang="es-ES" sz="1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2598425" y="4296342"/>
            <a:ext cx="3859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>
                <a:latin typeface="Century Gothic" panose="020B0502020202020204" pitchFamily="34" charset="0"/>
              </a:rPr>
              <a:t>Fuente: MTC</a:t>
            </a:r>
            <a:endParaRPr lang="es-ES" sz="1200" dirty="0">
              <a:latin typeface="Century Gothic" panose="020B0502020202020204" pitchFamily="34" charset="0"/>
            </a:endParaRPr>
          </a:p>
        </p:txBody>
      </p:sp>
      <p:sp>
        <p:nvSpPr>
          <p:cNvPr id="10" name="Marcador de número de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22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82626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72298" y="2207276"/>
            <a:ext cx="600276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3300" b="1" dirty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¡GRACIAS!</a:t>
            </a:r>
          </a:p>
        </p:txBody>
      </p:sp>
      <p:sp>
        <p:nvSpPr>
          <p:cNvPr id="5" name="Rectángulo 4"/>
          <p:cNvSpPr/>
          <p:nvPr/>
        </p:nvSpPr>
        <p:spPr>
          <a:xfrm>
            <a:off x="2244315" y="2802108"/>
            <a:ext cx="465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1600" b="1" dirty="0" smtClean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Dirección General de Regulación y Asuntos Internacionales de Comunicaciones</a:t>
            </a:r>
            <a:endParaRPr lang="es-PE" sz="1600" b="1" dirty="0">
              <a:solidFill>
                <a:schemeClr val="bg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929640" y="3517404"/>
            <a:ext cx="36067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1600" b="1" dirty="0" smtClean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Viceministerio de Comunicaciones</a:t>
            </a:r>
            <a:endParaRPr lang="es-PE" sz="1600" b="1" dirty="0">
              <a:solidFill>
                <a:schemeClr val="bg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12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758613" y="659314"/>
            <a:ext cx="5744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b="1" dirty="0" smtClean="0">
                <a:solidFill>
                  <a:schemeClr val="bg2">
                    <a:lumMod val="50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I. VISIÓN DEL SECTOR AL 2021</a:t>
            </a:r>
            <a:endParaRPr lang="es-PE" sz="2400" b="1" dirty="0">
              <a:solidFill>
                <a:schemeClr val="bg2">
                  <a:lumMod val="50000"/>
                </a:scheme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758613" y="1521959"/>
            <a:ext cx="759290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2000" dirty="0" smtClean="0">
                <a:solidFill>
                  <a:schemeClr val="bg2">
                    <a:lumMod val="50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“Ser un estado con mejor </a:t>
            </a:r>
            <a:r>
              <a:rPr lang="es-PE" sz="2000" b="1" dirty="0" smtClean="0">
                <a:solidFill>
                  <a:schemeClr val="bg2">
                    <a:lumMod val="2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bienestar social </a:t>
            </a:r>
            <a:r>
              <a:rPr lang="es-PE" sz="2000" dirty="0" smtClean="0">
                <a:solidFill>
                  <a:schemeClr val="bg2">
                    <a:lumMod val="50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y </a:t>
            </a:r>
            <a:r>
              <a:rPr lang="es-PE" sz="2000" b="1" dirty="0" smtClean="0">
                <a:solidFill>
                  <a:schemeClr val="bg2">
                    <a:lumMod val="2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competitividad</a:t>
            </a:r>
            <a:r>
              <a:rPr lang="es-PE" sz="2000" dirty="0" smtClean="0">
                <a:solidFill>
                  <a:schemeClr val="bg2">
                    <a:lumMod val="50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, que promueve la </a:t>
            </a:r>
            <a:r>
              <a:rPr lang="es-PE" sz="2000" b="1" dirty="0" smtClean="0">
                <a:solidFill>
                  <a:schemeClr val="bg2">
                    <a:lumMod val="2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igualdad de oportunidades</a:t>
            </a:r>
            <a:r>
              <a:rPr lang="es-PE" sz="2000" dirty="0" smtClean="0">
                <a:solidFill>
                  <a:schemeClr val="bg2">
                    <a:lumMod val="50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, gracias al uso intensivo y desarrollo de la banda ancha y las </a:t>
            </a:r>
            <a:r>
              <a:rPr lang="es-PE" sz="2000" b="1" dirty="0" smtClean="0">
                <a:solidFill>
                  <a:schemeClr val="bg2">
                    <a:lumMod val="2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tecnologías de la información y la comunicación</a:t>
            </a:r>
            <a:r>
              <a:rPr lang="es-PE" sz="2000" dirty="0" smtClean="0">
                <a:solidFill>
                  <a:schemeClr val="bg2">
                    <a:lumMod val="50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 (TIC)”</a:t>
            </a:r>
            <a:endParaRPr lang="es-PE" sz="2000" dirty="0">
              <a:solidFill>
                <a:schemeClr val="bg2">
                  <a:lumMod val="50000"/>
                </a:scheme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57013" y="4143391"/>
            <a:ext cx="6671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PE" sz="12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Evento organizado por el MTC: “Banda Ancha, TIC y Redes de Fibra Óptica: Oportunidades y Desafíos” 07/02/2017</a:t>
            </a:r>
            <a:endParaRPr lang="en-US" sz="1200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pPr/>
              <a:t>3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</a:t>
            </a:r>
            <a:r>
              <a:rPr lang="es-ES_tradnl" sz="1100" dirty="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30</a:t>
            </a:r>
            <a:endParaRPr lang="es-ES_tradnl" sz="1100" dirty="0">
              <a:solidFill>
                <a:schemeClr val="bg1"/>
              </a:solidFill>
              <a:latin typeface="Frutiger-Light" panose="02020603050405020304" pitchFamily="18" charset="0"/>
              <a:ea typeface="Frutiger-Light" panose="02020603050405020304" pitchFamily="18" charset="0"/>
              <a:cs typeface="Frutiger-Light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71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488722" y="368240"/>
            <a:ext cx="226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</a:rPr>
              <a:t>CONTENIDO</a:t>
            </a:r>
            <a:endParaRPr lang="es-PE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170546" y="1436764"/>
            <a:ext cx="5231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del Sector al 2021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170547" y="3448819"/>
            <a:ext cx="657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Avances del MTC que contribuyen a construir Ciudades Inteligentes y Sostenibles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139296" y="184164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¿Qué es una ciudad inteligente y sostenible?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791192" y="1436764"/>
            <a:ext cx="34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92967" y="1844589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II.</a:t>
            </a:r>
            <a:endParaRPr lang="es-PE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592967" y="3455865"/>
            <a:ext cx="53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1170546" y="224652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Rol de las TIC y las partes interesadas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592966" y="2252414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1170546" y="2648839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Necesidades en materia de TIC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592967" y="2658536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1170547" y="3076836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 </a:t>
            </a:r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una </a:t>
            </a:r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Ciudad Inteligente y Sostenible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592968" y="3086533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</a:rPr>
              <a:pPr/>
              <a:t>4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</a:t>
            </a:r>
            <a:r>
              <a:rPr lang="es-ES_tradnl" sz="1100" dirty="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30</a:t>
            </a:r>
            <a:endParaRPr lang="es-ES_tradnl" sz="1100" dirty="0">
              <a:solidFill>
                <a:schemeClr val="bg1"/>
              </a:solidFill>
              <a:latin typeface="Frutiger-Light" panose="02020603050405020304" pitchFamily="18" charset="0"/>
              <a:ea typeface="Frutiger-Light" panose="02020603050405020304" pitchFamily="18" charset="0"/>
              <a:cs typeface="Frutiger-Light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18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359560" y="354657"/>
            <a:ext cx="77366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II. ¿QUÉ ES UNA CIUDAD INTELIGENTE Y SOSTENIBLE?</a:t>
            </a:r>
            <a:endParaRPr lang="es-PE" sz="2400" b="1" dirty="0">
              <a:solidFill>
                <a:schemeClr val="tx2">
                  <a:lumMod val="75000"/>
                </a:scheme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3054773" y="1288879"/>
            <a:ext cx="56692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PE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"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Una ciudad inteligente y sostenible es una ciudad </a:t>
            </a:r>
            <a:r>
              <a:rPr lang="es-PE" b="1" dirty="0" smtClean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innovadora</a:t>
            </a:r>
            <a:r>
              <a:rPr lang="es-PE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, que 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utiliza </a:t>
            </a:r>
            <a:r>
              <a:rPr lang="es-PE" b="1" dirty="0" smtClean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Tecnologías </a:t>
            </a:r>
            <a:r>
              <a:rPr lang="es-PE" b="1" dirty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de la </a:t>
            </a:r>
            <a:r>
              <a:rPr lang="es-PE" b="1" dirty="0" smtClean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Información </a:t>
            </a:r>
            <a:r>
              <a:rPr lang="es-PE" b="1" dirty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y la </a:t>
            </a:r>
            <a:r>
              <a:rPr lang="es-PE" b="1" dirty="0" smtClean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Comunicación </a:t>
            </a:r>
            <a:r>
              <a:rPr lang="es-PE" b="1" dirty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(TIC) 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y otros medios para </a:t>
            </a:r>
            <a:r>
              <a:rPr lang="es-PE" b="1" dirty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mejorar la calidad de vida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, la eficiencia </a:t>
            </a:r>
            <a:r>
              <a:rPr lang="es-PE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del funcionamiento y 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los </a:t>
            </a:r>
            <a:r>
              <a:rPr lang="es-PE" b="1" dirty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servicios </a:t>
            </a:r>
            <a:r>
              <a:rPr lang="es-PE" b="1" dirty="0" smtClean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urbanos 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y la </a:t>
            </a:r>
            <a:r>
              <a:rPr lang="es-PE" b="1" dirty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competitividad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, al tiempo que </a:t>
            </a:r>
            <a:r>
              <a:rPr lang="es-PE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se </a:t>
            </a:r>
            <a:r>
              <a:rPr lang="es-PE" b="1" dirty="0" smtClean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asegura y responde </a:t>
            </a:r>
            <a:r>
              <a:rPr lang="es-PE" b="1" dirty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a las necesidades de </a:t>
            </a:r>
            <a:r>
              <a:rPr lang="es-PE" b="1" dirty="0" smtClean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las generaciones </a:t>
            </a:r>
            <a:r>
              <a:rPr lang="es-PE" b="1" dirty="0">
                <a:solidFill>
                  <a:schemeClr val="bg2">
                    <a:lumMod val="10000"/>
                  </a:schemeClr>
                </a:solidFill>
                <a:latin typeface="Arial Rounded MT Bold" panose="020F0704030504030204" pitchFamily="34" charset="0"/>
              </a:rPr>
              <a:t>presente y futuras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 en lo </a:t>
            </a:r>
            <a:r>
              <a:rPr lang="es-PE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que respecta 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a los aspectos económicos, sociales </a:t>
            </a:r>
            <a:r>
              <a:rPr lang="es-PE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y medioambientales</a:t>
            </a:r>
            <a:r>
              <a:rPr lang="es-PE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".</a:t>
            </a:r>
            <a:endParaRPr lang="es-ES_tradnl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9" b="4152"/>
          <a:stretch/>
        </p:blipFill>
        <p:spPr>
          <a:xfrm>
            <a:off x="121919" y="1148029"/>
            <a:ext cx="2845377" cy="2837318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250613" y="4317055"/>
            <a:ext cx="62043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PE" sz="12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Grupo </a:t>
            </a:r>
            <a:r>
              <a:rPr lang="es-PE" sz="1200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de Trabajo sobre </a:t>
            </a:r>
            <a:r>
              <a:rPr lang="es-PE" sz="12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Ciudades Inteligentes y Sostenibles de la UIT</a:t>
            </a:r>
            <a:endParaRPr lang="en-US" sz="1200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5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383974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o 28"/>
          <p:cNvGrpSpPr/>
          <p:nvPr/>
        </p:nvGrpSpPr>
        <p:grpSpPr>
          <a:xfrm>
            <a:off x="0" y="1106083"/>
            <a:ext cx="6680093" cy="3208530"/>
            <a:chOff x="458894" y="1112247"/>
            <a:chExt cx="8346440" cy="3331783"/>
          </a:xfrm>
        </p:grpSpPr>
        <p:sp>
          <p:nvSpPr>
            <p:cNvPr id="2" name="Elipse 1"/>
            <p:cNvSpPr/>
            <p:nvPr/>
          </p:nvSpPr>
          <p:spPr>
            <a:xfrm>
              <a:off x="461338" y="1112247"/>
              <a:ext cx="8343996" cy="333178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600"/>
            </a:p>
          </p:txBody>
        </p:sp>
        <p:pic>
          <p:nvPicPr>
            <p:cNvPr id="22" name="Imagen 2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444" b="20000"/>
            <a:stretch/>
          </p:blipFill>
          <p:spPr>
            <a:xfrm>
              <a:off x="2575533" y="1374984"/>
              <a:ext cx="4862917" cy="2806306"/>
            </a:xfrm>
            <a:prstGeom prst="rect">
              <a:avLst/>
            </a:prstGeom>
          </p:spPr>
        </p:pic>
        <p:sp>
          <p:nvSpPr>
            <p:cNvPr id="4" name="33 Elipse"/>
            <p:cNvSpPr/>
            <p:nvPr/>
          </p:nvSpPr>
          <p:spPr>
            <a:xfrm>
              <a:off x="458894" y="2153819"/>
              <a:ext cx="2222915" cy="124863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8674" y="2846600"/>
              <a:ext cx="589894" cy="544269"/>
            </a:xfrm>
            <a:prstGeom prst="rect">
              <a:avLst/>
            </a:prstGeom>
          </p:spPr>
        </p:pic>
        <p:sp>
          <p:nvSpPr>
            <p:cNvPr id="6" name="33 Elipse"/>
            <p:cNvSpPr/>
            <p:nvPr/>
          </p:nvSpPr>
          <p:spPr>
            <a:xfrm>
              <a:off x="3319368" y="1112247"/>
              <a:ext cx="1573931" cy="69896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Transporte </a:t>
              </a:r>
              <a:endParaRPr kumimoji="0" lang="es-E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" name="33 Elipse"/>
            <p:cNvSpPr/>
            <p:nvPr/>
          </p:nvSpPr>
          <p:spPr>
            <a:xfrm>
              <a:off x="4982583" y="1231451"/>
              <a:ext cx="1573931" cy="69896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Seguridad </a:t>
              </a:r>
              <a:endParaRPr kumimoji="0" lang="es-E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" name="33 Elipse"/>
            <p:cNvSpPr/>
            <p:nvPr/>
          </p:nvSpPr>
          <p:spPr>
            <a:xfrm>
              <a:off x="6420606" y="1580933"/>
              <a:ext cx="1573931" cy="69896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Salud </a:t>
              </a:r>
              <a:endParaRPr kumimoji="0" lang="es-E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" name="33 Elipse"/>
            <p:cNvSpPr/>
            <p:nvPr/>
          </p:nvSpPr>
          <p:spPr>
            <a:xfrm>
              <a:off x="7231403" y="2428657"/>
              <a:ext cx="1573931" cy="69896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Medio Ambiente</a:t>
              </a:r>
              <a:endParaRPr kumimoji="0" lang="es-E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" name="33 Elipse"/>
            <p:cNvSpPr/>
            <p:nvPr/>
          </p:nvSpPr>
          <p:spPr>
            <a:xfrm>
              <a:off x="6420606" y="3246825"/>
              <a:ext cx="1573931" cy="69896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Servicios Básicos</a:t>
              </a:r>
              <a:endParaRPr kumimoji="0" lang="es-E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" name="33 Elipse"/>
            <p:cNvSpPr/>
            <p:nvPr/>
          </p:nvSpPr>
          <p:spPr>
            <a:xfrm>
              <a:off x="4982582" y="3637612"/>
              <a:ext cx="1573931" cy="69896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Recreación </a:t>
              </a:r>
              <a:endParaRPr kumimoji="0" lang="es-E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" name="33 Elipse"/>
            <p:cNvSpPr/>
            <p:nvPr/>
          </p:nvSpPr>
          <p:spPr>
            <a:xfrm>
              <a:off x="3319368" y="3737555"/>
              <a:ext cx="1573931" cy="69896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Educación y Cultura</a:t>
              </a:r>
              <a:r>
                <a:rPr kumimoji="0" lang="es-ES" sz="1100" b="1" i="0" u="none" strike="noStrike" kern="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endParaRPr kumimoji="0" lang="es-E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cxnSp>
          <p:nvCxnSpPr>
            <p:cNvPr id="13" name="Conector recto de flecha 12"/>
            <p:cNvCxnSpPr>
              <a:stCxn id="6" idx="4"/>
              <a:endCxn id="4" idx="6"/>
            </p:cNvCxnSpPr>
            <p:nvPr/>
          </p:nvCxnSpPr>
          <p:spPr>
            <a:xfrm flipH="1">
              <a:off x="2681809" y="1811212"/>
              <a:ext cx="1424525" cy="966926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de flecha 13"/>
            <p:cNvCxnSpPr>
              <a:stCxn id="7" idx="4"/>
              <a:endCxn id="4" idx="6"/>
            </p:cNvCxnSpPr>
            <p:nvPr/>
          </p:nvCxnSpPr>
          <p:spPr>
            <a:xfrm flipH="1">
              <a:off x="2681809" y="1930416"/>
              <a:ext cx="3087740" cy="84772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de flecha 14"/>
            <p:cNvCxnSpPr>
              <a:stCxn id="8" idx="4"/>
              <a:endCxn id="4" idx="6"/>
            </p:cNvCxnSpPr>
            <p:nvPr/>
          </p:nvCxnSpPr>
          <p:spPr>
            <a:xfrm flipH="1">
              <a:off x="2681809" y="2279898"/>
              <a:ext cx="4525763" cy="498239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de flecha 15"/>
            <p:cNvCxnSpPr>
              <a:stCxn id="9" idx="2"/>
              <a:endCxn id="4" idx="6"/>
            </p:cNvCxnSpPr>
            <p:nvPr/>
          </p:nvCxnSpPr>
          <p:spPr>
            <a:xfrm flipH="1" flipV="1">
              <a:off x="2681809" y="2778137"/>
              <a:ext cx="4549595" cy="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de flecha 16"/>
            <p:cNvCxnSpPr>
              <a:stCxn id="10" idx="0"/>
              <a:endCxn id="4" idx="6"/>
            </p:cNvCxnSpPr>
            <p:nvPr/>
          </p:nvCxnSpPr>
          <p:spPr>
            <a:xfrm flipH="1" flipV="1">
              <a:off x="2681809" y="2778137"/>
              <a:ext cx="4525763" cy="46868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de flecha 17"/>
            <p:cNvCxnSpPr>
              <a:stCxn id="11" idx="0"/>
              <a:endCxn id="4" idx="6"/>
            </p:cNvCxnSpPr>
            <p:nvPr/>
          </p:nvCxnSpPr>
          <p:spPr>
            <a:xfrm flipH="1" flipV="1">
              <a:off x="2681809" y="2778137"/>
              <a:ext cx="3087739" cy="859475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de flecha 18"/>
            <p:cNvCxnSpPr>
              <a:stCxn id="12" idx="0"/>
              <a:endCxn id="4" idx="6"/>
            </p:cNvCxnSpPr>
            <p:nvPr/>
          </p:nvCxnSpPr>
          <p:spPr>
            <a:xfrm flipH="1" flipV="1">
              <a:off x="2681809" y="2778137"/>
              <a:ext cx="1424525" cy="959418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CuadroTexto 20"/>
            <p:cNvSpPr txBox="1"/>
            <p:nvPr/>
          </p:nvSpPr>
          <p:spPr>
            <a:xfrm>
              <a:off x="691110" y="2224398"/>
              <a:ext cx="1758480" cy="798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s-ES" sz="1100" b="1" kern="0" dirty="0">
                  <a:solidFill>
                    <a:prstClr val="white"/>
                  </a:solidFill>
                </a:rPr>
                <a:t>CIUDAD INTELIGENTE Y SOSTENIBLE</a:t>
              </a:r>
            </a:p>
            <a:p>
              <a:pPr algn="ctr"/>
              <a:endParaRPr lang="es-PE" sz="1100" dirty="0"/>
            </a:p>
          </p:txBody>
        </p:sp>
      </p:grpSp>
      <p:sp>
        <p:nvSpPr>
          <p:cNvPr id="26" name="Rectángulo 25"/>
          <p:cNvSpPr/>
          <p:nvPr/>
        </p:nvSpPr>
        <p:spPr>
          <a:xfrm>
            <a:off x="359561" y="354657"/>
            <a:ext cx="7016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b="1" dirty="0" smtClean="0">
                <a:solidFill>
                  <a:schemeClr val="tx2">
                    <a:lumMod val="75000"/>
                  </a:schemeClr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II. ¿QUÉ ES UNA CIUDAD INTELIGENTE Y SOSTENIBLE?</a:t>
            </a:r>
            <a:endParaRPr lang="es-PE" sz="2400" b="1" dirty="0">
              <a:solidFill>
                <a:schemeClr val="tx2">
                  <a:lumMod val="75000"/>
                </a:schemeClr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27" name="Conector recto 26"/>
          <p:cNvCxnSpPr/>
          <p:nvPr/>
        </p:nvCxnSpPr>
        <p:spPr>
          <a:xfrm>
            <a:off x="304514" y="4217769"/>
            <a:ext cx="18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484514" y="4026469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>
                <a:latin typeface="Arial Rounded MT Bold" panose="020F0704030504030204" pitchFamily="34" charset="0"/>
              </a:rPr>
              <a:t>TIC</a:t>
            </a:r>
            <a:endParaRPr lang="es-PE" dirty="0">
              <a:latin typeface="Arial Rounded MT Bold" panose="020F0704030504030204" pitchFamily="34" charset="0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6647743" y="1988722"/>
            <a:ext cx="25045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1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Sostenibilidad del medio ambiente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1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Productividad</a:t>
            </a:r>
            <a:endParaRPr lang="es-PE" sz="1100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1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Mejora de la calidad </a:t>
            </a:r>
            <a:r>
              <a:rPr lang="es-PE" sz="11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de vida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1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Equidad </a:t>
            </a:r>
            <a:r>
              <a:rPr lang="es-PE" sz="11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e inclusión social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1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Infraestructura </a:t>
            </a:r>
            <a:r>
              <a:rPr lang="es-PE" sz="11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física</a:t>
            </a:r>
            <a:endParaRPr lang="es-PE" sz="1100" dirty="0" smtClean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6287413" y="1296288"/>
            <a:ext cx="2680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</a:rPr>
              <a:t>Beneficios del uso de las TIC en las ciudades:</a:t>
            </a:r>
            <a:endParaRPr lang="es-PE" sz="1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3" name="Marcador de número de diapositiv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6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279529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488722" y="368240"/>
            <a:ext cx="226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</a:rPr>
              <a:t>CONTENIDO</a:t>
            </a:r>
            <a:endParaRPr lang="es-PE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170546" y="1436764"/>
            <a:ext cx="5231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del Sector al 2021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170547" y="3448819"/>
            <a:ext cx="657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Avances del MTC que contribuyen a construir Ciudades Inteligentes y Sostenibles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139296" y="184164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¿Qué es una ciudad inteligente y sostenible?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791192" y="1436764"/>
            <a:ext cx="34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92967" y="1844589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592967" y="3455865"/>
            <a:ext cx="53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1170546" y="2246524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Rol de las TIC y las partes interesadas</a:t>
            </a:r>
            <a:endParaRPr lang="es-PE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592966" y="2252414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III.</a:t>
            </a:r>
            <a:endParaRPr lang="es-PE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1170546" y="2648839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Necesidades en materia de TIC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592967" y="2658536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IV.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1170547" y="3076836"/>
            <a:ext cx="66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Visión de </a:t>
            </a:r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una </a:t>
            </a:r>
            <a:r>
              <a:rPr lang="es-PE" dirty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Ciudad Inteligente y Sostenible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592968" y="3086533"/>
            <a:ext cx="54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dirty="0" smtClean="0">
                <a:solidFill>
                  <a:schemeClr val="bg1">
                    <a:lumMod val="75000"/>
                  </a:schemeClr>
                </a:solidFill>
                <a:latin typeface="Arial Rounded MT Bold" panose="020F0704030504030204" pitchFamily="34" charset="0"/>
              </a:rPr>
              <a:t>V.</a:t>
            </a:r>
            <a:endParaRPr lang="es-PE" dirty="0">
              <a:solidFill>
                <a:schemeClr val="bg1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7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64517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77823" y="225706"/>
            <a:ext cx="8740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III. ROL DE LAS TIC Y LAS PARTES INTERESADAS</a:t>
            </a:r>
            <a:endParaRPr lang="es-PE" sz="2400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18" name="Rectángulo 117"/>
          <p:cNvSpPr/>
          <p:nvPr/>
        </p:nvSpPr>
        <p:spPr>
          <a:xfrm>
            <a:off x="277823" y="966408"/>
            <a:ext cx="470888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200" u="sng" dirty="0" smtClean="0">
                <a:latin typeface="Arial Rounded MT Bold" panose="020F0704030504030204" pitchFamily="34" charset="0"/>
              </a:rPr>
              <a:t>Servicios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 de las ciudades: gestión </a:t>
            </a: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del agua, la energía, el transporte, la gestión de residuos, la sanidad, la educación y la seguridad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. El </a:t>
            </a:r>
            <a:r>
              <a:rPr lang="es-PE" sz="1200" u="sng" dirty="0" smtClean="0">
                <a:latin typeface="Arial Rounded MT Bold" panose="020F0704030504030204" pitchFamily="34" charset="0"/>
              </a:rPr>
              <a:t>uso de las TIC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 genera eficiencia y sostenibilidad, </a:t>
            </a: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creando un nuevo conjunto de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“</a:t>
            </a:r>
            <a:r>
              <a:rPr lang="es-PE" sz="1200" u="sng" dirty="0" smtClean="0">
                <a:latin typeface="Arial Rounded MT Bold" panose="020F0704030504030204" pitchFamily="34" charset="0"/>
              </a:rPr>
              <a:t>servicios inteligentes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”.</a:t>
            </a:r>
          </a:p>
          <a:p>
            <a:pPr algn="just"/>
            <a:endParaRPr lang="es-PE" sz="1200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algn="just"/>
            <a:endParaRPr lang="es-PE" sz="1200" dirty="0" smtClean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algn="just"/>
            <a:endParaRPr lang="es-PE" sz="1200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algn="just"/>
            <a:endParaRPr lang="es-PE" sz="1200" dirty="0" smtClean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algn="just"/>
            <a:endParaRPr lang="es-PE" sz="1200" dirty="0" smtClean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algn="just"/>
            <a:endParaRPr lang="es-PE" sz="1200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Sistemas </a:t>
            </a: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I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nteligentes </a:t>
            </a: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de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Gestión </a:t>
            </a: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del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Agua.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Sistemas </a:t>
            </a: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Inteligentes de Gestión de la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Energía.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Sistemas Inteligentes de Gestión del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Transporte.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Sistemas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Inteligentes </a:t>
            </a: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de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Gestión </a:t>
            </a: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de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Residuos.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Gestión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Inteligente </a:t>
            </a: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de la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Atención Sanitaria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Educación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Inteligente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Seguridad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Inteligente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2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Sistemas de Edificios </a:t>
            </a:r>
            <a:r>
              <a:rPr lang="es-PE" sz="1200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Inteligentes</a:t>
            </a:r>
          </a:p>
        </p:txBody>
      </p:sp>
      <p:grpSp>
        <p:nvGrpSpPr>
          <p:cNvPr id="50" name="Grupo 49"/>
          <p:cNvGrpSpPr/>
          <p:nvPr/>
        </p:nvGrpSpPr>
        <p:grpSpPr>
          <a:xfrm>
            <a:off x="5021031" y="690184"/>
            <a:ext cx="3906427" cy="3866751"/>
            <a:chOff x="2659639" y="806797"/>
            <a:chExt cx="3906427" cy="3866751"/>
          </a:xfrm>
        </p:grpSpPr>
        <p:sp>
          <p:nvSpPr>
            <p:cNvPr id="53" name="Anillo 52"/>
            <p:cNvSpPr/>
            <p:nvPr/>
          </p:nvSpPr>
          <p:spPr>
            <a:xfrm>
              <a:off x="2659639" y="816322"/>
              <a:ext cx="3906427" cy="3857226"/>
            </a:xfrm>
            <a:prstGeom prst="donut">
              <a:avLst>
                <a:gd name="adj" fmla="val 756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dirty="0">
                <a:solidFill>
                  <a:schemeClr val="tx1"/>
                </a:solidFill>
              </a:endParaRPr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4057061" y="806797"/>
              <a:ext cx="1079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b="1" dirty="0" smtClean="0">
                  <a:solidFill>
                    <a:schemeClr val="bg1"/>
                  </a:solidFill>
                </a:rPr>
                <a:t>Gobierno</a:t>
              </a:r>
              <a:endParaRPr lang="es-PE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CuadroTexto 55"/>
            <p:cNvSpPr txBox="1"/>
            <p:nvPr/>
          </p:nvSpPr>
          <p:spPr>
            <a:xfrm>
              <a:off x="4057061" y="4289720"/>
              <a:ext cx="1120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b="1" dirty="0" smtClean="0">
                  <a:solidFill>
                    <a:schemeClr val="bg1"/>
                  </a:solidFill>
                </a:rPr>
                <a:t>Ambiente</a:t>
              </a:r>
              <a:endParaRPr lang="es-PE" b="1" dirty="0">
                <a:solidFill>
                  <a:schemeClr val="bg1"/>
                </a:solidFill>
              </a:endParaRPr>
            </a:p>
          </p:txBody>
        </p:sp>
        <p:sp>
          <p:nvSpPr>
            <p:cNvPr id="57" name="CuadroTexto 56"/>
            <p:cNvSpPr txBox="1"/>
            <p:nvPr/>
          </p:nvSpPr>
          <p:spPr>
            <a:xfrm rot="16200000">
              <a:off x="2321566" y="2567795"/>
              <a:ext cx="10454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b="1" dirty="0" smtClean="0">
                  <a:solidFill>
                    <a:schemeClr val="bg1"/>
                  </a:solidFill>
                </a:rPr>
                <a:t>Sociedad</a:t>
              </a:r>
              <a:endParaRPr lang="es-PE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CuadroTexto 58"/>
            <p:cNvSpPr txBox="1"/>
            <p:nvPr/>
          </p:nvSpPr>
          <p:spPr>
            <a:xfrm rot="16200000">
              <a:off x="5819457" y="2567796"/>
              <a:ext cx="1116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b="1" dirty="0" smtClean="0">
                  <a:solidFill>
                    <a:schemeClr val="bg1"/>
                  </a:solidFill>
                </a:rPr>
                <a:t>Economía</a:t>
              </a:r>
              <a:endParaRPr lang="es-PE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Elipse 59"/>
            <p:cNvSpPr/>
            <p:nvPr/>
          </p:nvSpPr>
          <p:spPr>
            <a:xfrm>
              <a:off x="4206717" y="1218857"/>
              <a:ext cx="821378" cy="805071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050"/>
            </a:p>
          </p:txBody>
        </p:sp>
        <p:sp>
          <p:nvSpPr>
            <p:cNvPr id="62" name="Elipse 61"/>
            <p:cNvSpPr/>
            <p:nvPr/>
          </p:nvSpPr>
          <p:spPr>
            <a:xfrm>
              <a:off x="4198157" y="3484649"/>
              <a:ext cx="821378" cy="80507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050"/>
            </a:p>
          </p:txBody>
        </p:sp>
        <p:sp>
          <p:nvSpPr>
            <p:cNvPr id="63" name="Elipse 62"/>
            <p:cNvSpPr/>
            <p:nvPr/>
          </p:nvSpPr>
          <p:spPr>
            <a:xfrm>
              <a:off x="3360861" y="1501857"/>
              <a:ext cx="821378" cy="80507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050"/>
            </a:p>
          </p:txBody>
        </p:sp>
        <p:sp>
          <p:nvSpPr>
            <p:cNvPr id="65" name="Elipse 64"/>
            <p:cNvSpPr/>
            <p:nvPr/>
          </p:nvSpPr>
          <p:spPr>
            <a:xfrm>
              <a:off x="3036003" y="2380897"/>
              <a:ext cx="821378" cy="80507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050" dirty="0"/>
            </a:p>
          </p:txBody>
        </p:sp>
        <p:sp>
          <p:nvSpPr>
            <p:cNvPr id="66" name="Elipse 65"/>
            <p:cNvSpPr/>
            <p:nvPr/>
          </p:nvSpPr>
          <p:spPr>
            <a:xfrm>
              <a:off x="5399571" y="2349925"/>
              <a:ext cx="821378" cy="80507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050"/>
            </a:p>
          </p:txBody>
        </p:sp>
        <p:sp>
          <p:nvSpPr>
            <p:cNvPr id="68" name="Elipse 67"/>
            <p:cNvSpPr/>
            <p:nvPr/>
          </p:nvSpPr>
          <p:spPr>
            <a:xfrm>
              <a:off x="5060242" y="1501857"/>
              <a:ext cx="821378" cy="80507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050"/>
            </a:p>
          </p:txBody>
        </p:sp>
        <p:sp>
          <p:nvSpPr>
            <p:cNvPr id="69" name="Elipse 68"/>
            <p:cNvSpPr/>
            <p:nvPr/>
          </p:nvSpPr>
          <p:spPr>
            <a:xfrm>
              <a:off x="3360861" y="3187846"/>
              <a:ext cx="821378" cy="805071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050"/>
            </a:p>
          </p:txBody>
        </p:sp>
        <p:sp>
          <p:nvSpPr>
            <p:cNvPr id="71" name="Elipse 70"/>
            <p:cNvSpPr/>
            <p:nvPr/>
          </p:nvSpPr>
          <p:spPr>
            <a:xfrm>
              <a:off x="5060242" y="3187846"/>
              <a:ext cx="821378" cy="805071"/>
            </a:xfrm>
            <a:prstGeom prst="ellipse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050"/>
            </a:p>
          </p:txBody>
        </p:sp>
        <p:cxnSp>
          <p:nvCxnSpPr>
            <p:cNvPr id="72" name="Conector recto 71"/>
            <p:cNvCxnSpPr>
              <a:stCxn id="63" idx="5"/>
              <a:endCxn id="60" idx="4"/>
            </p:cNvCxnSpPr>
            <p:nvPr/>
          </p:nvCxnSpPr>
          <p:spPr>
            <a:xfrm flipV="1">
              <a:off x="4061951" y="2023928"/>
              <a:ext cx="555455" cy="1651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>
              <a:stCxn id="60" idx="4"/>
              <a:endCxn id="68" idx="3"/>
            </p:cNvCxnSpPr>
            <p:nvPr/>
          </p:nvCxnSpPr>
          <p:spPr>
            <a:xfrm>
              <a:off x="4617406" y="2023928"/>
              <a:ext cx="563124" cy="1651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>
              <a:stCxn id="66" idx="2"/>
              <a:endCxn id="68" idx="3"/>
            </p:cNvCxnSpPr>
            <p:nvPr/>
          </p:nvCxnSpPr>
          <p:spPr>
            <a:xfrm flipH="1" flipV="1">
              <a:off x="5180530" y="2189028"/>
              <a:ext cx="219041" cy="56343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>
              <a:stCxn id="71" idx="1"/>
              <a:endCxn id="62" idx="0"/>
            </p:cNvCxnSpPr>
            <p:nvPr/>
          </p:nvCxnSpPr>
          <p:spPr>
            <a:xfrm flipH="1">
              <a:off x="4608846" y="3305746"/>
              <a:ext cx="571684" cy="17890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>
              <a:stCxn id="71" idx="1"/>
              <a:endCxn id="66" idx="2"/>
            </p:cNvCxnSpPr>
            <p:nvPr/>
          </p:nvCxnSpPr>
          <p:spPr>
            <a:xfrm flipV="1">
              <a:off x="5180530" y="2752461"/>
              <a:ext cx="219041" cy="55328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>
              <a:stCxn id="63" idx="5"/>
              <a:endCxn id="65" idx="6"/>
            </p:cNvCxnSpPr>
            <p:nvPr/>
          </p:nvCxnSpPr>
          <p:spPr>
            <a:xfrm flipH="1">
              <a:off x="3857381" y="2189028"/>
              <a:ext cx="204570" cy="59440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>
              <a:stCxn id="69" idx="7"/>
              <a:endCxn id="65" idx="6"/>
            </p:cNvCxnSpPr>
            <p:nvPr/>
          </p:nvCxnSpPr>
          <p:spPr>
            <a:xfrm flipH="1" flipV="1">
              <a:off x="3857381" y="2783433"/>
              <a:ext cx="204570" cy="52231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>
              <a:stCxn id="62" idx="0"/>
              <a:endCxn id="69" idx="7"/>
            </p:cNvCxnSpPr>
            <p:nvPr/>
          </p:nvCxnSpPr>
          <p:spPr>
            <a:xfrm flipH="1" flipV="1">
              <a:off x="4061951" y="3305746"/>
              <a:ext cx="546895" cy="17890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>
              <a:stCxn id="66" idx="2"/>
              <a:endCxn id="65" idx="6"/>
            </p:cNvCxnSpPr>
            <p:nvPr/>
          </p:nvCxnSpPr>
          <p:spPr>
            <a:xfrm flipH="1">
              <a:off x="3857381" y="2752461"/>
              <a:ext cx="1542190" cy="3097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>
              <a:stCxn id="71" idx="1"/>
              <a:endCxn id="63" idx="5"/>
            </p:cNvCxnSpPr>
            <p:nvPr/>
          </p:nvCxnSpPr>
          <p:spPr>
            <a:xfrm flipH="1" flipV="1">
              <a:off x="4061951" y="2189028"/>
              <a:ext cx="1118579" cy="11167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>
              <a:stCxn id="68" idx="3"/>
              <a:endCxn id="69" idx="7"/>
            </p:cNvCxnSpPr>
            <p:nvPr/>
          </p:nvCxnSpPr>
          <p:spPr>
            <a:xfrm flipH="1">
              <a:off x="4061951" y="2189028"/>
              <a:ext cx="1118579" cy="11167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>
              <a:stCxn id="60" idx="4"/>
              <a:endCxn id="62" idx="0"/>
            </p:cNvCxnSpPr>
            <p:nvPr/>
          </p:nvCxnSpPr>
          <p:spPr>
            <a:xfrm flipH="1">
              <a:off x="4608846" y="2023928"/>
              <a:ext cx="8560" cy="146072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>
              <a:stCxn id="68" idx="3"/>
              <a:endCxn id="71" idx="1"/>
            </p:cNvCxnSpPr>
            <p:nvPr/>
          </p:nvCxnSpPr>
          <p:spPr>
            <a:xfrm>
              <a:off x="5180530" y="2189028"/>
              <a:ext cx="0" cy="11167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ector recto 88"/>
            <p:cNvCxnSpPr>
              <a:stCxn id="71" idx="1"/>
              <a:endCxn id="69" idx="7"/>
            </p:cNvCxnSpPr>
            <p:nvPr/>
          </p:nvCxnSpPr>
          <p:spPr>
            <a:xfrm flipH="1">
              <a:off x="4061951" y="3305746"/>
              <a:ext cx="111857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ector recto 89"/>
            <p:cNvCxnSpPr>
              <a:stCxn id="66" idx="2"/>
              <a:endCxn id="62" idx="0"/>
            </p:cNvCxnSpPr>
            <p:nvPr/>
          </p:nvCxnSpPr>
          <p:spPr>
            <a:xfrm flipH="1">
              <a:off x="4608846" y="2752461"/>
              <a:ext cx="790725" cy="73218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ector recto 91"/>
            <p:cNvCxnSpPr>
              <a:stCxn id="65" idx="6"/>
              <a:endCxn id="62" idx="0"/>
            </p:cNvCxnSpPr>
            <p:nvPr/>
          </p:nvCxnSpPr>
          <p:spPr>
            <a:xfrm>
              <a:off x="3857381" y="2783433"/>
              <a:ext cx="751465" cy="701216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ector recto 92"/>
            <p:cNvCxnSpPr>
              <a:stCxn id="63" idx="5"/>
              <a:endCxn id="68" idx="3"/>
            </p:cNvCxnSpPr>
            <p:nvPr/>
          </p:nvCxnSpPr>
          <p:spPr>
            <a:xfrm>
              <a:off x="4061951" y="2189028"/>
              <a:ext cx="111857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ector recto 94"/>
            <p:cNvCxnSpPr>
              <a:stCxn id="63" idx="5"/>
              <a:endCxn id="69" idx="7"/>
            </p:cNvCxnSpPr>
            <p:nvPr/>
          </p:nvCxnSpPr>
          <p:spPr>
            <a:xfrm>
              <a:off x="4061951" y="2189028"/>
              <a:ext cx="0" cy="11167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ector recto 95"/>
            <p:cNvCxnSpPr>
              <a:stCxn id="66" idx="2"/>
              <a:endCxn id="60" idx="4"/>
            </p:cNvCxnSpPr>
            <p:nvPr/>
          </p:nvCxnSpPr>
          <p:spPr>
            <a:xfrm flipH="1" flipV="1">
              <a:off x="4617406" y="2023928"/>
              <a:ext cx="782165" cy="72853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/>
            <p:cNvCxnSpPr>
              <a:stCxn id="65" idx="6"/>
              <a:endCxn id="60" idx="4"/>
            </p:cNvCxnSpPr>
            <p:nvPr/>
          </p:nvCxnSpPr>
          <p:spPr>
            <a:xfrm flipV="1">
              <a:off x="3857381" y="2023928"/>
              <a:ext cx="760025" cy="75950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CuadroTexto 99"/>
            <p:cNvSpPr txBox="1"/>
            <p:nvPr/>
          </p:nvSpPr>
          <p:spPr>
            <a:xfrm>
              <a:off x="4110220" y="1408882"/>
              <a:ext cx="10596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00" b="1" dirty="0" smtClean="0">
                  <a:solidFill>
                    <a:schemeClr val="bg1"/>
                  </a:solidFill>
                </a:rPr>
                <a:t>Viviendas y edificaciones </a:t>
              </a:r>
              <a:endParaRPr lang="es-PE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04" name="CuadroTexto 103"/>
            <p:cNvSpPr txBox="1"/>
            <p:nvPr/>
          </p:nvSpPr>
          <p:spPr>
            <a:xfrm>
              <a:off x="5391540" y="2606485"/>
              <a:ext cx="8034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PE" sz="1000" b="1" dirty="0" smtClean="0">
                  <a:solidFill>
                    <a:schemeClr val="bg1"/>
                  </a:solidFill>
                </a:rPr>
                <a:t>Electricidad</a:t>
              </a:r>
            </a:p>
            <a:p>
              <a:pPr algn="ctr"/>
              <a:r>
                <a:rPr lang="es-PE" sz="1000" b="1" dirty="0" smtClean="0">
                  <a:solidFill>
                    <a:schemeClr val="bg1"/>
                  </a:solidFill>
                </a:rPr>
                <a:t>y gas</a:t>
              </a:r>
              <a:endParaRPr lang="es-PE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05" name="CuadroTexto 104"/>
            <p:cNvSpPr txBox="1"/>
            <p:nvPr/>
          </p:nvSpPr>
          <p:spPr>
            <a:xfrm>
              <a:off x="5018257" y="3339662"/>
              <a:ext cx="91026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00" b="1" dirty="0" smtClean="0">
                  <a:solidFill>
                    <a:schemeClr val="bg1"/>
                  </a:solidFill>
                </a:rPr>
                <a:t>Gestión de agua y desechos</a:t>
              </a:r>
              <a:endParaRPr lang="es-PE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CuadroTexto 108"/>
            <p:cNvSpPr txBox="1"/>
            <p:nvPr/>
          </p:nvSpPr>
          <p:spPr>
            <a:xfrm>
              <a:off x="4169940" y="3758561"/>
              <a:ext cx="91026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00" b="1" dirty="0" smtClean="0">
                  <a:solidFill>
                    <a:schemeClr val="bg1"/>
                  </a:solidFill>
                </a:rPr>
                <a:t>Seguridad</a:t>
              </a:r>
              <a:endParaRPr lang="es-PE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CuadroTexto 109"/>
            <p:cNvSpPr txBox="1"/>
            <p:nvPr/>
          </p:nvSpPr>
          <p:spPr>
            <a:xfrm>
              <a:off x="3322551" y="3443090"/>
              <a:ext cx="91026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00" b="1" dirty="0" smtClean="0">
                  <a:solidFill>
                    <a:schemeClr val="bg1"/>
                  </a:solidFill>
                </a:rPr>
                <a:t>Cuidado de la salud	</a:t>
              </a:r>
              <a:endParaRPr lang="es-PE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11" name="CuadroTexto 110"/>
            <p:cNvSpPr txBox="1"/>
            <p:nvPr/>
          </p:nvSpPr>
          <p:spPr>
            <a:xfrm>
              <a:off x="2988042" y="2669955"/>
              <a:ext cx="91026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00" b="1" dirty="0" smtClean="0">
                  <a:solidFill>
                    <a:schemeClr val="bg1"/>
                  </a:solidFill>
                </a:rPr>
                <a:t>Educación</a:t>
              </a:r>
              <a:endParaRPr lang="es-PE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19" name="CuadroTexto 118"/>
            <p:cNvSpPr txBox="1"/>
            <p:nvPr/>
          </p:nvSpPr>
          <p:spPr>
            <a:xfrm>
              <a:off x="3316415" y="1777706"/>
              <a:ext cx="91026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00" b="1" dirty="0" smtClean="0">
                  <a:solidFill>
                    <a:schemeClr val="bg1"/>
                  </a:solidFill>
                </a:rPr>
                <a:t>Movilidad</a:t>
              </a:r>
              <a:endParaRPr lang="es-PE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20" name="CuadroTexto 119"/>
            <p:cNvSpPr txBox="1"/>
            <p:nvPr/>
          </p:nvSpPr>
          <p:spPr>
            <a:xfrm>
              <a:off x="5028095" y="1702543"/>
              <a:ext cx="9102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00" b="1" dirty="0" smtClean="0">
                  <a:solidFill>
                    <a:schemeClr val="bg1"/>
                  </a:solidFill>
                </a:rPr>
                <a:t>Industria y fabricación </a:t>
              </a:r>
              <a:endParaRPr lang="es-PE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21" name="Elipse 120"/>
            <p:cNvSpPr/>
            <p:nvPr/>
          </p:nvSpPr>
          <p:spPr>
            <a:xfrm>
              <a:off x="4083338" y="2227189"/>
              <a:ext cx="1069556" cy="103261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 sz="1050" dirty="0"/>
            </a:p>
          </p:txBody>
        </p:sp>
        <p:sp>
          <p:nvSpPr>
            <p:cNvPr id="122" name="CuadroTexto 121"/>
            <p:cNvSpPr txBox="1"/>
            <p:nvPr/>
          </p:nvSpPr>
          <p:spPr>
            <a:xfrm>
              <a:off x="4014928" y="2565697"/>
              <a:ext cx="1214639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>
                  <a:solidFill>
                    <a:schemeClr val="bg1"/>
                  </a:solidFill>
                </a:rPr>
                <a:t>Infraestructura</a:t>
              </a:r>
            </a:p>
            <a:p>
              <a:pPr algn="ctr"/>
              <a:r>
                <a:rPr lang="es-PE" sz="1200" b="1" dirty="0">
                  <a:solidFill>
                    <a:schemeClr val="bg1"/>
                  </a:solidFill>
                </a:rPr>
                <a:t>TIC</a:t>
              </a:r>
            </a:p>
          </p:txBody>
        </p:sp>
      </p:grpSp>
      <p:graphicFrame>
        <p:nvGraphicFramePr>
          <p:cNvPr id="124" name="Diagrama 123"/>
          <p:cNvGraphicFramePr/>
          <p:nvPr>
            <p:extLst>
              <p:ext uri="{D42A27DB-BD31-4B8C-83A1-F6EECF244321}">
                <p14:modId xmlns:p14="http://schemas.microsoft.com/office/powerpoint/2010/main" val="327269285"/>
              </p:ext>
            </p:extLst>
          </p:nvPr>
        </p:nvGraphicFramePr>
        <p:xfrm>
          <a:off x="347707" y="1935165"/>
          <a:ext cx="3988877" cy="1037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8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</p:spTree>
    <p:extLst>
      <p:ext uri="{BB962C8B-B14F-4D97-AF65-F5344CB8AC3E}">
        <p14:creationId xmlns:p14="http://schemas.microsoft.com/office/powerpoint/2010/main" val="106455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4 Rectángulo"/>
          <p:cNvSpPr/>
          <p:nvPr/>
        </p:nvSpPr>
        <p:spPr>
          <a:xfrm>
            <a:off x="1024958" y="1127435"/>
            <a:ext cx="1296059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Servicios de Emergencia</a:t>
            </a:r>
            <a:endParaRPr lang="es-PE" sz="1000" b="1" dirty="0"/>
          </a:p>
        </p:txBody>
      </p:sp>
      <p:sp>
        <p:nvSpPr>
          <p:cNvPr id="16" name="5 Rectángulo"/>
          <p:cNvSpPr/>
          <p:nvPr/>
        </p:nvSpPr>
        <p:spPr>
          <a:xfrm>
            <a:off x="1024958" y="1484037"/>
            <a:ext cx="1296059" cy="41296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Entidades Financieras regional y local</a:t>
            </a:r>
            <a:endParaRPr lang="es-PE" sz="1000" b="1" dirty="0"/>
          </a:p>
        </p:txBody>
      </p:sp>
      <p:sp>
        <p:nvSpPr>
          <p:cNvPr id="17" name="6 Rectángulo"/>
          <p:cNvSpPr/>
          <p:nvPr/>
        </p:nvSpPr>
        <p:spPr>
          <a:xfrm>
            <a:off x="1019265" y="1946977"/>
            <a:ext cx="1296059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Entidades </a:t>
            </a:r>
            <a:r>
              <a:rPr lang="es-PE" sz="1000" b="1" dirty="0"/>
              <a:t>regional y </a:t>
            </a:r>
            <a:r>
              <a:rPr lang="es-PE" sz="1000" b="1" dirty="0" smtClean="0"/>
              <a:t>local</a:t>
            </a:r>
            <a:endParaRPr lang="es-PE" sz="1000" b="1" dirty="0"/>
          </a:p>
        </p:txBody>
      </p:sp>
      <p:sp>
        <p:nvSpPr>
          <p:cNvPr id="18" name="7 Rectángulo"/>
          <p:cNvSpPr/>
          <p:nvPr/>
        </p:nvSpPr>
        <p:spPr>
          <a:xfrm>
            <a:off x="1024958" y="2294091"/>
            <a:ext cx="1296059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Empresas locales de servicios</a:t>
            </a:r>
            <a:endParaRPr lang="es-PE" sz="1000" b="1" dirty="0"/>
          </a:p>
        </p:txBody>
      </p:sp>
      <p:sp>
        <p:nvSpPr>
          <p:cNvPr id="19" name="8 Elipse"/>
          <p:cNvSpPr/>
          <p:nvPr/>
        </p:nvSpPr>
        <p:spPr>
          <a:xfrm>
            <a:off x="2626278" y="1611253"/>
            <a:ext cx="1362422" cy="58599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Gobierno Regional y Local</a:t>
            </a:r>
            <a:endParaRPr lang="es-PE" sz="1000" b="1" dirty="0"/>
          </a:p>
        </p:txBody>
      </p:sp>
      <p:sp>
        <p:nvSpPr>
          <p:cNvPr id="20" name="9 Rectángulo"/>
          <p:cNvSpPr/>
          <p:nvPr/>
        </p:nvSpPr>
        <p:spPr>
          <a:xfrm>
            <a:off x="1024958" y="3029315"/>
            <a:ext cx="1296059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FITEL</a:t>
            </a:r>
            <a:endParaRPr lang="es-PE" sz="1000" b="1" dirty="0"/>
          </a:p>
        </p:txBody>
      </p:sp>
      <p:sp>
        <p:nvSpPr>
          <p:cNvPr id="21" name="10 Rectángulo"/>
          <p:cNvSpPr/>
          <p:nvPr/>
        </p:nvSpPr>
        <p:spPr>
          <a:xfrm>
            <a:off x="1021366" y="3455633"/>
            <a:ext cx="1296059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OSIPTEL</a:t>
            </a:r>
            <a:endParaRPr lang="es-PE" sz="1000" b="1" dirty="0"/>
          </a:p>
        </p:txBody>
      </p:sp>
      <p:sp>
        <p:nvSpPr>
          <p:cNvPr id="22" name="11 Elipse"/>
          <p:cNvSpPr/>
          <p:nvPr/>
        </p:nvSpPr>
        <p:spPr>
          <a:xfrm>
            <a:off x="2714786" y="2905493"/>
            <a:ext cx="1362422" cy="4160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MTC</a:t>
            </a:r>
            <a:endParaRPr lang="es-PE" sz="1000" b="1" dirty="0"/>
          </a:p>
        </p:txBody>
      </p:sp>
      <p:sp>
        <p:nvSpPr>
          <p:cNvPr id="23" name="12 Elipse"/>
          <p:cNvSpPr/>
          <p:nvPr/>
        </p:nvSpPr>
        <p:spPr>
          <a:xfrm>
            <a:off x="2704737" y="3552374"/>
            <a:ext cx="1382994" cy="46516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b="1" dirty="0" smtClean="0"/>
              <a:t>UIT, CITEL, otros organismos internacionales</a:t>
            </a:r>
            <a:endParaRPr lang="es-PE" sz="900" b="1" dirty="0"/>
          </a:p>
        </p:txBody>
      </p:sp>
      <p:sp>
        <p:nvSpPr>
          <p:cNvPr id="24" name="13 Elipse"/>
          <p:cNvSpPr/>
          <p:nvPr/>
        </p:nvSpPr>
        <p:spPr>
          <a:xfrm>
            <a:off x="2604554" y="2747776"/>
            <a:ext cx="1589493" cy="138678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 sz="1600"/>
          </a:p>
        </p:txBody>
      </p:sp>
      <p:cxnSp>
        <p:nvCxnSpPr>
          <p:cNvPr id="25" name="15 Conector recto de flecha"/>
          <p:cNvCxnSpPr>
            <a:stCxn id="22" idx="4"/>
            <a:endCxn id="23" idx="0"/>
          </p:cNvCxnSpPr>
          <p:nvPr/>
        </p:nvCxnSpPr>
        <p:spPr>
          <a:xfrm>
            <a:off x="3395997" y="3321529"/>
            <a:ext cx="237" cy="230845"/>
          </a:xfrm>
          <a:prstGeom prst="straightConnector1">
            <a:avLst/>
          </a:prstGeom>
          <a:ln w="19050"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17 Conector recto de flecha"/>
          <p:cNvCxnSpPr>
            <a:stCxn id="15" idx="3"/>
            <a:endCxn id="19" idx="0"/>
          </p:cNvCxnSpPr>
          <p:nvPr/>
        </p:nvCxnSpPr>
        <p:spPr>
          <a:xfrm>
            <a:off x="2321017" y="1285925"/>
            <a:ext cx="986472" cy="325328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0 Conector recto de flecha"/>
          <p:cNvCxnSpPr>
            <a:stCxn id="16" idx="3"/>
            <a:endCxn id="19" idx="1"/>
          </p:cNvCxnSpPr>
          <p:nvPr/>
        </p:nvCxnSpPr>
        <p:spPr>
          <a:xfrm>
            <a:off x="2321017" y="1690518"/>
            <a:ext cx="504783" cy="6551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3 Conector recto de flecha"/>
          <p:cNvCxnSpPr>
            <a:stCxn id="17" idx="3"/>
            <a:endCxn id="19" idx="3"/>
          </p:cNvCxnSpPr>
          <p:nvPr/>
        </p:nvCxnSpPr>
        <p:spPr>
          <a:xfrm>
            <a:off x="2315324" y="2105467"/>
            <a:ext cx="510476" cy="5960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6 Conector recto de flecha"/>
          <p:cNvCxnSpPr>
            <a:stCxn id="18" idx="3"/>
            <a:endCxn id="19" idx="4"/>
          </p:cNvCxnSpPr>
          <p:nvPr/>
        </p:nvCxnSpPr>
        <p:spPr>
          <a:xfrm flipV="1">
            <a:off x="2321017" y="2197243"/>
            <a:ext cx="986472" cy="255338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31 Conector recto de flecha"/>
          <p:cNvCxnSpPr>
            <a:stCxn id="20" idx="3"/>
            <a:endCxn id="24" idx="2"/>
          </p:cNvCxnSpPr>
          <p:nvPr/>
        </p:nvCxnSpPr>
        <p:spPr>
          <a:xfrm>
            <a:off x="2321017" y="3187805"/>
            <a:ext cx="283537" cy="253365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4 Conector recto de flecha"/>
          <p:cNvCxnSpPr>
            <a:stCxn id="21" idx="3"/>
            <a:endCxn id="24" idx="2"/>
          </p:cNvCxnSpPr>
          <p:nvPr/>
        </p:nvCxnSpPr>
        <p:spPr>
          <a:xfrm flipV="1">
            <a:off x="2317425" y="3441170"/>
            <a:ext cx="287129" cy="172953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8 Rectángulo"/>
          <p:cNvSpPr/>
          <p:nvPr/>
        </p:nvSpPr>
        <p:spPr>
          <a:xfrm>
            <a:off x="6742333" y="1127435"/>
            <a:ext cx="1265045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Operador de Infraestructura</a:t>
            </a:r>
            <a:endParaRPr lang="es-PE" sz="1000" b="1" dirty="0"/>
          </a:p>
        </p:txBody>
      </p:sp>
      <p:sp>
        <p:nvSpPr>
          <p:cNvPr id="33" name="39 Rectángulo"/>
          <p:cNvSpPr/>
          <p:nvPr/>
        </p:nvSpPr>
        <p:spPr>
          <a:xfrm>
            <a:off x="6742333" y="1484038"/>
            <a:ext cx="1265045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Proveedores de Tecnologías</a:t>
            </a:r>
            <a:endParaRPr lang="es-PE" sz="1000" b="1" dirty="0"/>
          </a:p>
        </p:txBody>
      </p:sp>
      <p:sp>
        <p:nvSpPr>
          <p:cNvPr id="34" name="40 Rectángulo"/>
          <p:cNvSpPr/>
          <p:nvPr/>
        </p:nvSpPr>
        <p:spPr>
          <a:xfrm>
            <a:off x="6742333" y="1840639"/>
            <a:ext cx="1265045" cy="42855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Proveedores de Contenidos y Aplicaciones</a:t>
            </a:r>
            <a:endParaRPr lang="es-PE" sz="1000" b="1" dirty="0"/>
          </a:p>
        </p:txBody>
      </p:sp>
      <p:sp>
        <p:nvSpPr>
          <p:cNvPr id="35" name="41 Rectángulo"/>
          <p:cNvSpPr/>
          <p:nvPr/>
        </p:nvSpPr>
        <p:spPr>
          <a:xfrm>
            <a:off x="6730947" y="2332275"/>
            <a:ext cx="1265045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Entidades Financieras</a:t>
            </a:r>
            <a:endParaRPr lang="es-PE" sz="1000" b="1" dirty="0"/>
          </a:p>
        </p:txBody>
      </p:sp>
      <p:sp>
        <p:nvSpPr>
          <p:cNvPr id="36" name="42 Elipse"/>
          <p:cNvSpPr/>
          <p:nvPr/>
        </p:nvSpPr>
        <p:spPr>
          <a:xfrm>
            <a:off x="5141014" y="1721772"/>
            <a:ext cx="1123276" cy="35660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Empresas</a:t>
            </a:r>
            <a:endParaRPr lang="es-PE" sz="1000" b="1" dirty="0"/>
          </a:p>
        </p:txBody>
      </p:sp>
      <p:cxnSp>
        <p:nvCxnSpPr>
          <p:cNvPr id="37" name="43 Conector recto de flecha"/>
          <p:cNvCxnSpPr>
            <a:stCxn id="32" idx="1"/>
            <a:endCxn id="36" idx="0"/>
          </p:cNvCxnSpPr>
          <p:nvPr/>
        </p:nvCxnSpPr>
        <p:spPr>
          <a:xfrm flipH="1">
            <a:off x="5702651" y="1285925"/>
            <a:ext cx="1039682" cy="435847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46 Conector recto de flecha"/>
          <p:cNvCxnSpPr>
            <a:stCxn id="33" idx="1"/>
            <a:endCxn id="36" idx="7"/>
          </p:cNvCxnSpPr>
          <p:nvPr/>
        </p:nvCxnSpPr>
        <p:spPr>
          <a:xfrm flipH="1">
            <a:off x="6099789" y="1642528"/>
            <a:ext cx="642544" cy="131467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49 Conector recto de flecha"/>
          <p:cNvCxnSpPr>
            <a:stCxn id="34" idx="1"/>
            <a:endCxn id="36" idx="5"/>
          </p:cNvCxnSpPr>
          <p:nvPr/>
        </p:nvCxnSpPr>
        <p:spPr>
          <a:xfrm flipH="1" flipV="1">
            <a:off x="6099790" y="2026152"/>
            <a:ext cx="642543" cy="28765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52 Conector recto de flecha"/>
          <p:cNvCxnSpPr>
            <a:stCxn id="35" idx="1"/>
            <a:endCxn id="36" idx="4"/>
          </p:cNvCxnSpPr>
          <p:nvPr/>
        </p:nvCxnSpPr>
        <p:spPr>
          <a:xfrm flipH="1" flipV="1">
            <a:off x="5702652" y="2078375"/>
            <a:ext cx="1028295" cy="412390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55 Rectángulo"/>
          <p:cNvSpPr/>
          <p:nvPr/>
        </p:nvSpPr>
        <p:spPr>
          <a:xfrm>
            <a:off x="6742333" y="2791579"/>
            <a:ext cx="1265045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Academia</a:t>
            </a:r>
            <a:endParaRPr lang="es-PE" sz="1000" b="1" dirty="0"/>
          </a:p>
        </p:txBody>
      </p:sp>
      <p:sp>
        <p:nvSpPr>
          <p:cNvPr id="42" name="56 Rectángulo"/>
          <p:cNvSpPr/>
          <p:nvPr/>
        </p:nvSpPr>
        <p:spPr>
          <a:xfrm>
            <a:off x="6742333" y="3148182"/>
            <a:ext cx="1265045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Centros de Acceso Comunitario</a:t>
            </a:r>
            <a:endParaRPr lang="es-PE" sz="1000" b="1" dirty="0"/>
          </a:p>
        </p:txBody>
      </p:sp>
      <p:sp>
        <p:nvSpPr>
          <p:cNvPr id="43" name="57 Rectángulo"/>
          <p:cNvSpPr/>
          <p:nvPr/>
        </p:nvSpPr>
        <p:spPr>
          <a:xfrm>
            <a:off x="6742333" y="3504784"/>
            <a:ext cx="1265045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ONG</a:t>
            </a:r>
            <a:endParaRPr lang="es-PE" sz="1000" b="1" dirty="0"/>
          </a:p>
        </p:txBody>
      </p:sp>
      <p:sp>
        <p:nvSpPr>
          <p:cNvPr id="44" name="58 Elipse"/>
          <p:cNvSpPr/>
          <p:nvPr/>
        </p:nvSpPr>
        <p:spPr>
          <a:xfrm>
            <a:off x="5042562" y="3196862"/>
            <a:ext cx="1362422" cy="4160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Sociedad Civil</a:t>
            </a:r>
            <a:endParaRPr lang="es-PE" sz="1000" b="1" dirty="0"/>
          </a:p>
        </p:txBody>
      </p:sp>
      <p:cxnSp>
        <p:nvCxnSpPr>
          <p:cNvPr id="45" name="59 Conector recto de flecha"/>
          <p:cNvCxnSpPr>
            <a:stCxn id="41" idx="1"/>
            <a:endCxn id="44" idx="7"/>
          </p:cNvCxnSpPr>
          <p:nvPr/>
        </p:nvCxnSpPr>
        <p:spPr>
          <a:xfrm flipH="1">
            <a:off x="6205462" y="2950070"/>
            <a:ext cx="536871" cy="307719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60 Conector recto de flecha"/>
          <p:cNvCxnSpPr>
            <a:stCxn id="42" idx="1"/>
            <a:endCxn id="44" idx="6"/>
          </p:cNvCxnSpPr>
          <p:nvPr/>
        </p:nvCxnSpPr>
        <p:spPr>
          <a:xfrm flipH="1">
            <a:off x="6404984" y="3306673"/>
            <a:ext cx="337349" cy="98208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61 Conector recto de flecha"/>
          <p:cNvCxnSpPr>
            <a:stCxn id="43" idx="1"/>
            <a:endCxn id="44" idx="5"/>
          </p:cNvCxnSpPr>
          <p:nvPr/>
        </p:nvCxnSpPr>
        <p:spPr>
          <a:xfrm flipH="1" flipV="1">
            <a:off x="6205462" y="3551973"/>
            <a:ext cx="536871" cy="111303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67 CuadroTexto"/>
          <p:cNvSpPr txBox="1"/>
          <p:nvPr/>
        </p:nvSpPr>
        <p:spPr>
          <a:xfrm>
            <a:off x="6273429" y="4274388"/>
            <a:ext cx="2241921" cy="29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 smtClean="0"/>
              <a:t>NO COMERCIAL</a:t>
            </a:r>
            <a:endParaRPr lang="es-PE" sz="1600" b="1" dirty="0"/>
          </a:p>
        </p:txBody>
      </p:sp>
      <p:sp>
        <p:nvSpPr>
          <p:cNvPr id="49" name="68 CuadroTexto"/>
          <p:cNvSpPr txBox="1"/>
          <p:nvPr/>
        </p:nvSpPr>
        <p:spPr>
          <a:xfrm>
            <a:off x="708461" y="4348060"/>
            <a:ext cx="1873331" cy="29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 smtClean="0"/>
              <a:t>SUPRA-LOCAL</a:t>
            </a:r>
            <a:endParaRPr lang="es-PE" sz="1600" b="1" dirty="0"/>
          </a:p>
        </p:txBody>
      </p:sp>
      <p:sp>
        <p:nvSpPr>
          <p:cNvPr id="50" name="69 CuadroTexto"/>
          <p:cNvSpPr txBox="1"/>
          <p:nvPr/>
        </p:nvSpPr>
        <p:spPr>
          <a:xfrm>
            <a:off x="6573658" y="757560"/>
            <a:ext cx="1873331" cy="29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 smtClean="0"/>
              <a:t>COMERCIAL</a:t>
            </a:r>
            <a:endParaRPr lang="es-PE" sz="1600" b="1" dirty="0"/>
          </a:p>
        </p:txBody>
      </p:sp>
      <p:sp>
        <p:nvSpPr>
          <p:cNvPr id="51" name="70 CuadroTexto"/>
          <p:cNvSpPr txBox="1"/>
          <p:nvPr/>
        </p:nvSpPr>
        <p:spPr>
          <a:xfrm>
            <a:off x="367196" y="758173"/>
            <a:ext cx="1873331" cy="29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 smtClean="0"/>
              <a:t>LOCAL</a:t>
            </a:r>
            <a:endParaRPr lang="es-PE" sz="1600" b="1" dirty="0"/>
          </a:p>
        </p:txBody>
      </p:sp>
      <p:cxnSp>
        <p:nvCxnSpPr>
          <p:cNvPr id="52" name="72 Conector recto"/>
          <p:cNvCxnSpPr/>
          <p:nvPr/>
        </p:nvCxnSpPr>
        <p:spPr>
          <a:xfrm>
            <a:off x="1110513" y="2712335"/>
            <a:ext cx="6848593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73 Conector recto"/>
          <p:cNvCxnSpPr/>
          <p:nvPr/>
        </p:nvCxnSpPr>
        <p:spPr>
          <a:xfrm rot="16200000">
            <a:off x="2673694" y="2742250"/>
            <a:ext cx="3585437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37 Rectángulo"/>
          <p:cNvSpPr/>
          <p:nvPr/>
        </p:nvSpPr>
        <p:spPr>
          <a:xfrm>
            <a:off x="3778591" y="2514222"/>
            <a:ext cx="1480564" cy="396225"/>
          </a:xfrm>
          <a:prstGeom prst="rect">
            <a:avLst/>
          </a:prstGeom>
          <a:solidFill>
            <a:srgbClr val="A21300"/>
          </a:solidFill>
          <a:ln>
            <a:solidFill>
              <a:srgbClr val="C0000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00" b="1" dirty="0" smtClean="0"/>
              <a:t>Smart </a:t>
            </a:r>
            <a:r>
              <a:rPr lang="es-PE" sz="1600" b="1" dirty="0" err="1" smtClean="0"/>
              <a:t>Cities</a:t>
            </a:r>
            <a:endParaRPr lang="es-PE" sz="1600" b="1" dirty="0"/>
          </a:p>
        </p:txBody>
      </p:sp>
      <p:cxnSp>
        <p:nvCxnSpPr>
          <p:cNvPr id="55" name="74 Conector recto de flecha"/>
          <p:cNvCxnSpPr>
            <a:stCxn id="19" idx="6"/>
          </p:cNvCxnSpPr>
          <p:nvPr/>
        </p:nvCxnSpPr>
        <p:spPr>
          <a:xfrm>
            <a:off x="3988700" y="1904248"/>
            <a:ext cx="355690" cy="645342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77 Conector recto de flecha"/>
          <p:cNvCxnSpPr>
            <a:stCxn id="24" idx="6"/>
          </p:cNvCxnSpPr>
          <p:nvPr/>
        </p:nvCxnSpPr>
        <p:spPr>
          <a:xfrm flipV="1">
            <a:off x="4194047" y="2933906"/>
            <a:ext cx="141396" cy="507264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80 Conector recto de flecha"/>
          <p:cNvCxnSpPr>
            <a:stCxn id="44" idx="2"/>
          </p:cNvCxnSpPr>
          <p:nvPr/>
        </p:nvCxnSpPr>
        <p:spPr>
          <a:xfrm flipH="1" flipV="1">
            <a:off x="4761723" y="2905493"/>
            <a:ext cx="280839" cy="499387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83 Conector recto de flecha"/>
          <p:cNvCxnSpPr>
            <a:stCxn id="36" idx="2"/>
          </p:cNvCxnSpPr>
          <p:nvPr/>
        </p:nvCxnSpPr>
        <p:spPr>
          <a:xfrm flipH="1">
            <a:off x="4743641" y="1900074"/>
            <a:ext cx="397373" cy="614148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91 CuadroTexto"/>
          <p:cNvSpPr txBox="1"/>
          <p:nvPr/>
        </p:nvSpPr>
        <p:spPr>
          <a:xfrm rot="16200000">
            <a:off x="204085" y="2529836"/>
            <a:ext cx="1307543" cy="33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 smtClean="0"/>
              <a:t>PÚBLICO</a:t>
            </a:r>
            <a:endParaRPr lang="es-PE" sz="1600" b="1" dirty="0"/>
          </a:p>
        </p:txBody>
      </p:sp>
      <p:sp>
        <p:nvSpPr>
          <p:cNvPr id="60" name="92 CuadroTexto"/>
          <p:cNvSpPr txBox="1"/>
          <p:nvPr/>
        </p:nvSpPr>
        <p:spPr>
          <a:xfrm rot="16200000">
            <a:off x="7431625" y="2529835"/>
            <a:ext cx="1532676" cy="33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 smtClean="0"/>
              <a:t>PRIVADO</a:t>
            </a:r>
            <a:endParaRPr lang="es-PE" sz="1600" b="1" dirty="0"/>
          </a:p>
        </p:txBody>
      </p:sp>
      <p:sp>
        <p:nvSpPr>
          <p:cNvPr id="61" name="10 Rectángulo"/>
          <p:cNvSpPr/>
          <p:nvPr/>
        </p:nvSpPr>
        <p:spPr>
          <a:xfrm>
            <a:off x="1024069" y="3881702"/>
            <a:ext cx="1296059" cy="3169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00" b="1" dirty="0" smtClean="0"/>
              <a:t>ONGEI</a:t>
            </a:r>
            <a:endParaRPr lang="es-PE" sz="1000" b="1" dirty="0"/>
          </a:p>
        </p:txBody>
      </p:sp>
      <p:cxnSp>
        <p:nvCxnSpPr>
          <p:cNvPr id="62" name="34 Conector recto de flecha"/>
          <p:cNvCxnSpPr>
            <a:stCxn id="61" idx="3"/>
            <a:endCxn id="24" idx="2"/>
          </p:cNvCxnSpPr>
          <p:nvPr/>
        </p:nvCxnSpPr>
        <p:spPr>
          <a:xfrm flipV="1">
            <a:off x="2320128" y="3441170"/>
            <a:ext cx="284426" cy="599022"/>
          </a:xfrm>
          <a:prstGeom prst="straightConnector1">
            <a:avLst/>
          </a:prstGeom>
          <a:ln w="19050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1064" y="868861"/>
            <a:ext cx="881888" cy="778571"/>
          </a:xfrm>
          <a:prstGeom prst="rect">
            <a:avLst/>
          </a:prstGeom>
        </p:spPr>
      </p:pic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A257-7777-B14E-89F6-3D53281C9E12}" type="slidenum">
              <a:rPr lang="es-ES_tradnl" sz="1100" smtClean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9</a:t>
            </a:fld>
            <a:r>
              <a:rPr lang="es-ES_tradnl" sz="1100" dirty="0">
                <a:solidFill>
                  <a:schemeClr val="bg1"/>
                </a:solidFill>
                <a:latin typeface="Frutiger-Light" panose="02020603050405020304" pitchFamily="18" charset="0"/>
                <a:ea typeface="Frutiger-Light" panose="02020603050405020304" pitchFamily="18" charset="0"/>
                <a:cs typeface="Frutiger-Light" panose="02020603050405020304" pitchFamily="18" charset="0"/>
              </a:rPr>
              <a:t> de 30</a:t>
            </a:r>
          </a:p>
        </p:txBody>
      </p:sp>
      <p:sp>
        <p:nvSpPr>
          <p:cNvPr id="63" name="Rectángulo 62"/>
          <p:cNvSpPr/>
          <p:nvPr/>
        </p:nvSpPr>
        <p:spPr>
          <a:xfrm>
            <a:off x="277823" y="225706"/>
            <a:ext cx="87404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III. ROL DE LAS TIC Y LAS PARTES INTERESADAS</a:t>
            </a:r>
            <a:endParaRPr lang="es-PE" sz="2400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6000" y="4022661"/>
            <a:ext cx="1217429" cy="58217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6"/>
          <a:srcRect r="38385"/>
          <a:stretch/>
        </p:blipFill>
        <p:spPr>
          <a:xfrm>
            <a:off x="3090709" y="4017539"/>
            <a:ext cx="1324763" cy="68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5115</TotalTime>
  <Words>1758</Words>
  <Application>Microsoft Office PowerPoint</Application>
  <PresentationFormat>Presentación en pantalla (16:9)</PresentationFormat>
  <Paragraphs>387</Paragraphs>
  <Slides>23</Slides>
  <Notes>23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3" baseType="lpstr">
      <vt:lpstr>ＭＳ Ｐゴシック</vt:lpstr>
      <vt:lpstr>Arial</vt:lpstr>
      <vt:lpstr>Arial Black</vt:lpstr>
      <vt:lpstr>Arial Rounded MT Bold</vt:lpstr>
      <vt:lpstr>Calibri</vt:lpstr>
      <vt:lpstr>Calibri Light</vt:lpstr>
      <vt:lpstr>Century Gothic</vt:lpstr>
      <vt:lpstr>Frutiger-Light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Azurza Neyra, Wilmer Caról</cp:lastModifiedBy>
  <cp:revision>308</cp:revision>
  <cp:lastPrinted>2017-01-23T20:37:12Z</cp:lastPrinted>
  <dcterms:created xsi:type="dcterms:W3CDTF">2016-12-13T21:53:29Z</dcterms:created>
  <dcterms:modified xsi:type="dcterms:W3CDTF">2017-03-15T21:31:33Z</dcterms:modified>
</cp:coreProperties>
</file>