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7" r:id="rId1"/>
    <p:sldMasterId id="2147483783" r:id="rId2"/>
    <p:sldMasterId id="2147483796" r:id="rId3"/>
    <p:sldMasterId id="2147483809" r:id="rId4"/>
    <p:sldMasterId id="2147483821" r:id="rId5"/>
  </p:sldMasterIdLst>
  <p:notesMasterIdLst>
    <p:notesMasterId r:id="rId15"/>
  </p:notesMasterIdLst>
  <p:handoutMasterIdLst>
    <p:handoutMasterId r:id="rId16"/>
  </p:handoutMasterIdLst>
  <p:sldIdLst>
    <p:sldId id="1944" r:id="rId6"/>
    <p:sldId id="1994" r:id="rId7"/>
    <p:sldId id="2001" r:id="rId8"/>
    <p:sldId id="2002" r:id="rId9"/>
    <p:sldId id="2003" r:id="rId10"/>
    <p:sldId id="2006" r:id="rId11"/>
    <p:sldId id="2007" r:id="rId12"/>
    <p:sldId id="2008" r:id="rId13"/>
    <p:sldId id="2000" r:id="rId14"/>
  </p:sldIdLst>
  <p:sldSz cx="9144000" cy="6858000" type="screen4x3"/>
  <p:notesSz cx="6794500" cy="9906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sz="2000" u="sng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000" u="sng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000" u="sng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000" u="sng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000" u="sng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000" u="sng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000" u="sng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000" u="sng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000" u="sng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150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96" userDrawn="1">
          <p15:clr>
            <a:srgbClr val="A4A3A4"/>
          </p15:clr>
        </p15:guide>
        <p15:guide id="2" pos="2188" userDrawn="1">
          <p15:clr>
            <a:srgbClr val="A4A3A4"/>
          </p15:clr>
        </p15:guide>
        <p15:guide id="3" orient="horz" pos="3119" userDrawn="1">
          <p15:clr>
            <a:srgbClr val="A4A3A4"/>
          </p15:clr>
        </p15:guide>
        <p15:guide id="4" pos="2142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am Maldonado, Mary Ysabel" initials="TMMY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8F36"/>
    <a:srgbClr val="F6A4B8"/>
    <a:srgbClr val="000066"/>
    <a:srgbClr val="D9D9D9"/>
    <a:srgbClr val="E5EB03"/>
    <a:srgbClr val="265A9A"/>
    <a:srgbClr val="ADAD0B"/>
    <a:srgbClr val="000000"/>
    <a:srgbClr val="DEEBFA"/>
    <a:srgbClr val="AFCF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Estilo medio 4 - Énfasis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37" autoAdjust="0"/>
    <p:restoredTop sz="96433" autoAdjust="0"/>
  </p:normalViewPr>
  <p:slideViewPr>
    <p:cSldViewPr snapToGrid="0">
      <p:cViewPr varScale="1">
        <p:scale>
          <a:sx n="112" d="100"/>
          <a:sy n="112" d="100"/>
        </p:scale>
        <p:origin x="1296" y="30"/>
      </p:cViewPr>
      <p:guideLst>
        <p:guide orient="horz" pos="2160"/>
        <p:guide pos="2880"/>
        <p:guide pos="15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4764"/>
    </p:cViewPr>
  </p:sorterViewPr>
  <p:notesViewPr>
    <p:cSldViewPr snapToGrid="0">
      <p:cViewPr>
        <p:scale>
          <a:sx n="80" d="100"/>
          <a:sy n="80" d="100"/>
        </p:scale>
        <p:origin x="-2472" y="246"/>
      </p:cViewPr>
      <p:guideLst>
        <p:guide orient="horz" pos="2896"/>
        <p:guide pos="2188"/>
        <p:guide orient="horz" pos="3119"/>
        <p:guide pos="2142"/>
      </p:guideLst>
    </p:cSldViewPr>
  </p:notes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7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" y="10"/>
            <a:ext cx="2943437" cy="497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838" tIns="48419" rIns="96838" bIns="48419" numCol="1" anchor="t" anchorCtr="0" compatLnSpc="1">
            <a:prstTxWarp prst="textNoShape">
              <a:avLst/>
            </a:prstTxWarp>
          </a:bodyPr>
          <a:lstStyle>
            <a:lvl1pPr algn="l" defTabSz="969664">
              <a:defRPr sz="1300" u="none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727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483" y="10"/>
            <a:ext cx="2943437" cy="497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838" tIns="48419" rIns="96838" bIns="48419" numCol="1" anchor="t" anchorCtr="0" compatLnSpc="1">
            <a:prstTxWarp prst="textNoShape">
              <a:avLst/>
            </a:prstTxWarp>
          </a:bodyPr>
          <a:lstStyle>
            <a:lvl1pPr algn="r" defTabSz="969664">
              <a:defRPr sz="1300" u="none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727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4" y="9405479"/>
            <a:ext cx="2943437" cy="498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838" tIns="48419" rIns="96838" bIns="48419" numCol="1" anchor="b" anchorCtr="0" compatLnSpc="1">
            <a:prstTxWarp prst="textNoShape">
              <a:avLst/>
            </a:prstTxWarp>
          </a:bodyPr>
          <a:lstStyle>
            <a:lvl1pPr algn="l" defTabSz="969664">
              <a:defRPr sz="1300" u="none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727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483" y="9405479"/>
            <a:ext cx="2943437" cy="498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838" tIns="48419" rIns="96838" bIns="48419" numCol="1" anchor="b" anchorCtr="0" compatLnSpc="1">
            <a:prstTxWarp prst="textNoShape">
              <a:avLst/>
            </a:prstTxWarp>
          </a:bodyPr>
          <a:lstStyle>
            <a:lvl1pPr algn="r" defTabSz="969664">
              <a:defRPr sz="1300" u="none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50B5B442-6AB0-447E-8235-0F10DA32995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604162" name="Rectangle 2"/>
          <p:cNvSpPr>
            <a:spLocks noChangeArrowheads="1"/>
          </p:cNvSpPr>
          <p:nvPr/>
        </p:nvSpPr>
        <p:spPr bwMode="auto">
          <a:xfrm>
            <a:off x="2446791" y="3852158"/>
            <a:ext cx="931428" cy="25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4168" tIns="47085" rIns="94168" bIns="47085"/>
          <a:lstStyle/>
          <a:p>
            <a:pPr defTabSz="941100">
              <a:defRPr/>
            </a:pPr>
            <a:fld id="{B8E78142-4B49-47AD-83CC-50CBA1720DAC}" type="slidenum">
              <a:rPr lang="es-ES" sz="1100" b="1" u="none">
                <a:latin typeface="Arial" charset="0"/>
                <a:cs typeface="+mn-cs"/>
              </a:rPr>
              <a:pPr defTabSz="941100">
                <a:defRPr/>
              </a:pPr>
              <a:t>‹Nº›</a:t>
            </a:fld>
            <a:endParaRPr lang="es-ES" sz="1100" b="1" u="none">
              <a:latin typeface="Arial" charset="0"/>
              <a:cs typeface="+mn-cs"/>
            </a:endParaRPr>
          </a:p>
        </p:txBody>
      </p:sp>
      <p:sp>
        <p:nvSpPr>
          <p:cNvPr id="604163" name="Rectangle 3"/>
          <p:cNvSpPr>
            <a:spLocks noChangeArrowheads="1"/>
          </p:cNvSpPr>
          <p:nvPr/>
        </p:nvSpPr>
        <p:spPr bwMode="auto">
          <a:xfrm>
            <a:off x="5369592" y="3959872"/>
            <a:ext cx="933014" cy="258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4168" tIns="47085" rIns="94168" bIns="47085"/>
          <a:lstStyle/>
          <a:p>
            <a:pPr defTabSz="941100">
              <a:defRPr/>
            </a:pPr>
            <a:fld id="{42995A2E-387A-4EF3-AA64-A3371FDD3DF4}" type="slidenum">
              <a:rPr lang="es-ES" sz="1100" b="1" u="none">
                <a:latin typeface="Arial" charset="0"/>
                <a:cs typeface="+mn-cs"/>
              </a:rPr>
              <a:pPr defTabSz="941100">
                <a:defRPr/>
              </a:pPr>
              <a:t>‹Nº›</a:t>
            </a:fld>
            <a:endParaRPr lang="es-ES" sz="1100" b="1" u="none">
              <a:latin typeface="Arial" charset="0"/>
              <a:cs typeface="+mn-cs"/>
            </a:endParaRPr>
          </a:p>
        </p:txBody>
      </p:sp>
      <p:sp>
        <p:nvSpPr>
          <p:cNvPr id="604164" name="Rectangle 4"/>
          <p:cNvSpPr>
            <a:spLocks noChangeArrowheads="1"/>
          </p:cNvSpPr>
          <p:nvPr/>
        </p:nvSpPr>
        <p:spPr bwMode="auto">
          <a:xfrm>
            <a:off x="2154828" y="8618260"/>
            <a:ext cx="931428" cy="261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4168" tIns="47085" rIns="94168" bIns="47085"/>
          <a:lstStyle/>
          <a:p>
            <a:pPr defTabSz="941100">
              <a:defRPr/>
            </a:pPr>
            <a:fld id="{4B75ADCD-45FE-439F-9D6C-3BC5D96B8EF8}" type="slidenum">
              <a:rPr lang="es-ES" sz="1100" b="1" u="none">
                <a:latin typeface="Arial" charset="0"/>
                <a:cs typeface="+mn-cs"/>
              </a:rPr>
              <a:pPr defTabSz="941100">
                <a:defRPr/>
              </a:pPr>
              <a:t>‹Nº›</a:t>
            </a:fld>
            <a:endParaRPr lang="es-ES" sz="1100" b="1" u="none">
              <a:latin typeface="Arial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78789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" y="10"/>
            <a:ext cx="2943437" cy="497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838" tIns="48419" rIns="96838" bIns="48419" numCol="1" anchor="t" anchorCtr="0" compatLnSpc="1">
            <a:prstTxWarp prst="textNoShape">
              <a:avLst/>
            </a:prstTxWarp>
          </a:bodyPr>
          <a:lstStyle>
            <a:lvl1pPr algn="l" defTabSz="969664">
              <a:defRPr sz="1300" u="none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483" y="10"/>
            <a:ext cx="2943437" cy="497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838" tIns="48419" rIns="96838" bIns="48419" numCol="1" anchor="t" anchorCtr="0" compatLnSpc="1">
            <a:prstTxWarp prst="textNoShape">
              <a:avLst/>
            </a:prstTxWarp>
          </a:bodyPr>
          <a:lstStyle>
            <a:lvl1pPr algn="r" defTabSz="969664">
              <a:defRPr sz="1300" u="none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27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2338" y="741363"/>
            <a:ext cx="4953000" cy="37163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28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723" y="4707494"/>
            <a:ext cx="5433061" cy="4458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838" tIns="48419" rIns="96838" bIns="4841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1628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4" y="9405479"/>
            <a:ext cx="2943437" cy="498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838" tIns="48419" rIns="96838" bIns="48419" numCol="1" anchor="b" anchorCtr="0" compatLnSpc="1">
            <a:prstTxWarp prst="textNoShape">
              <a:avLst/>
            </a:prstTxWarp>
          </a:bodyPr>
          <a:lstStyle>
            <a:lvl1pPr algn="l" defTabSz="969664">
              <a:defRPr sz="1300" u="none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628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483" y="9405479"/>
            <a:ext cx="2943437" cy="498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838" tIns="48419" rIns="96838" bIns="48419" numCol="1" anchor="b" anchorCtr="0" compatLnSpc="1">
            <a:prstTxWarp prst="textNoShape">
              <a:avLst/>
            </a:prstTxWarp>
          </a:bodyPr>
          <a:lstStyle>
            <a:lvl1pPr algn="r" defTabSz="969664">
              <a:defRPr sz="1300" u="none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159700E-A126-412D-B97C-5E9AC0C1CFA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563074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jpe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.jpeg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4.jpeg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CARRET copia.jpg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5175411"/>
            <a:ext cx="2815141" cy="1500174"/>
          </a:xfrm>
          <a:prstGeom prst="rect">
            <a:avLst/>
          </a:prstGeom>
        </p:spPr>
      </p:pic>
      <p:pic>
        <p:nvPicPr>
          <p:cNvPr id="5" name="Picture 2" descr="Logos_sol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" y="214313"/>
            <a:ext cx="2819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6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90D3E-C418-4064-961B-06E7F85EE8B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ítulo y 4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A859E0-2F76-473E-A87A-8DB6E4D6C50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902B3-6BB4-4003-B289-6A1EBB317AB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CARRET copia.jpg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5175411"/>
            <a:ext cx="2815141" cy="1500174"/>
          </a:xfrm>
          <a:prstGeom prst="rect">
            <a:avLst/>
          </a:prstGeom>
        </p:spPr>
      </p:pic>
      <p:pic>
        <p:nvPicPr>
          <p:cNvPr id="5" name="Picture 2" descr="Logos_sol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" y="214313"/>
            <a:ext cx="2819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12 Imagen" descr="LOGO_PERU_AVANZA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99313" y="214313"/>
            <a:ext cx="1301750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48C5EC-5681-4BA4-88DB-FEF2695648D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4450" y="6172200"/>
            <a:ext cx="930275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5572125" y="6357938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BC7A0F-7B59-41E5-8B31-79A7B11557D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4450" y="6172200"/>
            <a:ext cx="930275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C19FF2-54C4-4886-9B6A-4045AD07556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F6BF7-AB47-4584-92EC-913A620E8F3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79EBD5-C56F-4666-A3C1-824B1E389F1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CE9620-4995-4601-AB15-543B289AF6A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5643563" y="642937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2D49CA-D135-4AAF-BE76-9F0C65E8840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92117" y="909628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2143116"/>
            <a:ext cx="3008313" cy="39830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5FCA36-EDCE-4C54-9669-EBDB17FB0D6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4450" y="6172200"/>
            <a:ext cx="930275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902B43-6D72-44C1-9075-6D3FF18718C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928669"/>
            <a:ext cx="5486400" cy="379890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 smtClean="0"/>
              <a:t>Haga clic en el icono para agregar una imagen</a:t>
            </a:r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AB1A6-5893-4344-ADE7-E37595F8473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41759C-B71B-420E-AB68-52C47996F11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928670"/>
            <a:ext cx="2057400" cy="5197493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928670"/>
            <a:ext cx="6019800" cy="5197493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5D637F-5389-4A2C-9ADC-2D53175D9E9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ítulo y 4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765D5E-C7C9-4CAE-BB05-E3BC3EB89C4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CARRET copia.jpg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5175411"/>
            <a:ext cx="2815141" cy="1500174"/>
          </a:xfrm>
          <a:prstGeom prst="rect">
            <a:avLst/>
          </a:prstGeom>
        </p:spPr>
      </p:pic>
      <p:pic>
        <p:nvPicPr>
          <p:cNvPr id="5" name="Picture 2" descr="Logos_sol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" y="214313"/>
            <a:ext cx="2819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12 Imagen" descr="LOGO_PERU_AVANZA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99313" y="214313"/>
            <a:ext cx="1301750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A90099-B166-490E-8FF4-F5CEE837C99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4450" y="6172200"/>
            <a:ext cx="930275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5572125" y="6357938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A5BE19-E1FB-41F2-96ED-6F28E8CB539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4450" y="6172200"/>
            <a:ext cx="930275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B383F-FA6E-4FBF-AB35-D858C210177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AB9F22-8B5E-43D2-9489-F86C6B10C07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119AEE-1F5E-4630-B80F-E35C75CDF9A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D0DF4-0651-4535-813E-E65F25C897A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2B6575-8551-4B02-89DD-13C697C54C9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5643563" y="642937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D3C644-23E1-4660-96FA-9FDC70E8410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92117" y="909628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2143116"/>
            <a:ext cx="3008313" cy="39830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1A972-CD3E-4583-8EE2-5C26B7C8010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928669"/>
            <a:ext cx="5486400" cy="379890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 smtClean="0"/>
              <a:t>Haga clic en el icono para agregar una imagen</a:t>
            </a:r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D3A973-A7E1-4F9D-951F-7EADBEFDA8C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4386F-3278-4B63-BD73-3D0FAFDCA85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928670"/>
            <a:ext cx="2057400" cy="5197493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928670"/>
            <a:ext cx="6019800" cy="5197493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CAED7-9EBF-472D-8445-B1952D4CF2B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ítulo y 4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55E428-2F2A-4091-8E63-423EF97587F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CARRET copia.jpg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5175411"/>
            <a:ext cx="2815141" cy="1500174"/>
          </a:xfrm>
          <a:prstGeom prst="rect">
            <a:avLst/>
          </a:prstGeom>
        </p:spPr>
      </p:pic>
      <p:pic>
        <p:nvPicPr>
          <p:cNvPr id="5" name="Picture 2" descr="Logos_sol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" y="214313"/>
            <a:ext cx="2819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6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556570-8C0E-490E-956F-4487441D26A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4450" y="6172200"/>
            <a:ext cx="930275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5572125" y="6357938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1C05E5-E189-4F66-9446-BF843E0F3CE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2000250"/>
            <a:ext cx="9144000" cy="15001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4450" y="6172200"/>
            <a:ext cx="930275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200022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500042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BDAD82-126C-4349-A180-9B343AE202E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A7474-19F5-43BE-A7C0-9F95D10AAE5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B6BE97-E557-44F8-8641-C3579267D73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51E1F-6CC1-42CE-9E05-4A0AEDDC040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10CA-1D16-4F58-A41C-C50DE71FF8F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5643563" y="642937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3D503A-A196-47B0-95CC-42BA155D1ED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92117" y="909628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2143116"/>
            <a:ext cx="3008313" cy="39830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732D5D-1981-4B37-95EC-3E54D49785E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928669"/>
            <a:ext cx="5486400" cy="379890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 smtClean="0"/>
              <a:t>Haga clic en el icono para agregar una imagen</a:t>
            </a:r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438924-C939-449C-A9B6-A268C823EF7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74C9AF-4818-4F1B-89EB-D21CE076F7F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928670"/>
            <a:ext cx="2057400" cy="5197493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928670"/>
            <a:ext cx="6019800" cy="5197493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178CDC-53A8-4EA5-81F7-7E14C6FE36B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CARRET copia.jpg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5175411"/>
            <a:ext cx="2815141" cy="1500174"/>
          </a:xfrm>
          <a:prstGeom prst="rect">
            <a:avLst/>
          </a:prstGeom>
        </p:spPr>
      </p:pic>
      <p:pic>
        <p:nvPicPr>
          <p:cNvPr id="5" name="Picture 2" descr="Logos_sol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" y="214313"/>
            <a:ext cx="2819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12 Imagen" descr="LOGO_PERU_AVANZA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99313" y="214313"/>
            <a:ext cx="1301750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42388D-C57D-4C9C-9D36-468DEDA7A6C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4450" y="6172200"/>
            <a:ext cx="930275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5572125" y="6357938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6C5461-5938-42A5-9183-5974D54452F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2000250"/>
            <a:ext cx="9144000" cy="15001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4450" y="6172200"/>
            <a:ext cx="930275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200022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500042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2E06DB-FE42-42A4-8285-00C46A5C665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58C22B-1234-4B30-BB09-27EE6B14EE7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800A03-8D1D-4F3C-B3A5-EFEAE6115B6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42C664-AD05-4DD8-9CCD-93E4B17DDF5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3985EA-F176-48EA-88DE-9F7267797C8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5643563" y="642937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4EF171-60DD-4ABF-AB58-DDA0F2B333D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92117" y="909628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2143116"/>
            <a:ext cx="3008313" cy="39830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21285-BFD6-43BC-A02D-C03F8C0D2CC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928669"/>
            <a:ext cx="5486400" cy="379890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 smtClean="0"/>
              <a:t>Haga clic en el icono para agregar una imagen</a:t>
            </a:r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6C6C08-EC2A-4E4B-A01B-A277C491A21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1729A-4659-420F-A2B4-5EB66D9CDB9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928670"/>
            <a:ext cx="2057400" cy="5197493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928670"/>
            <a:ext cx="6019800" cy="5197493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BE6C38-F0D7-4A0C-A536-15B18798AB3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92117" y="909628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2143116"/>
            <a:ext cx="3008313" cy="39830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BD0520-B2B8-4F49-88BC-EE60448F809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928669"/>
            <a:ext cx="5486400" cy="379890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 smtClean="0"/>
              <a:t>Haga clic en el icono para agregar una imagen</a:t>
            </a:r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364BCC-50B7-460B-BC9B-327BB26C405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EFD29D-87C2-41A4-8EF4-F8776F4D4B8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928670"/>
            <a:ext cx="2057400" cy="5197493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928670"/>
            <a:ext cx="6019800" cy="5197493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94E0ED-1845-4DD0-B930-2F5B9050A68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image" Target="../media/image4.jpeg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image" Target="../media/image2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5" Type="http://schemas.openxmlformats.org/officeDocument/2006/relationships/image" Target="../media/image4.jpeg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-44450" y="6172200"/>
            <a:ext cx="930275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1 Marcador de título"/>
          <p:cNvSpPr>
            <a:spLocks noGrp="1"/>
          </p:cNvSpPr>
          <p:nvPr>
            <p:ph type="title"/>
          </p:nvPr>
        </p:nvSpPr>
        <p:spPr bwMode="auto">
          <a:xfrm>
            <a:off x="485775" y="100012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21508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2214563"/>
            <a:ext cx="8229600" cy="391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5572125" y="64214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C72212A-915A-412E-9534-5E4B514C81B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pic>
        <p:nvPicPr>
          <p:cNvPr id="21512" name="Picture 2" descr="Logos_solo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00063" y="214313"/>
            <a:ext cx="2819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064" r:id="rId1"/>
    <p:sldLayoutId id="2147485065" r:id="rId2"/>
    <p:sldLayoutId id="2147485027" r:id="rId3"/>
    <p:sldLayoutId id="2147485028" r:id="rId4"/>
    <p:sldLayoutId id="2147485029" r:id="rId5"/>
    <p:sldLayoutId id="2147485030" r:id="rId6"/>
    <p:sldLayoutId id="2147485031" r:id="rId7"/>
    <p:sldLayoutId id="2147485032" r:id="rId8"/>
    <p:sldLayoutId id="2147485033" r:id="rId9"/>
    <p:sldLayoutId id="2147485066" r:id="rId10"/>
    <p:sldLayoutId id="2147485034" r:id="rId11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5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-44450" y="6172200"/>
            <a:ext cx="930275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1 Marcador de título"/>
          <p:cNvSpPr>
            <a:spLocks noGrp="1"/>
          </p:cNvSpPr>
          <p:nvPr>
            <p:ph type="title"/>
          </p:nvPr>
        </p:nvSpPr>
        <p:spPr bwMode="auto">
          <a:xfrm>
            <a:off x="485775" y="100012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22532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2214563"/>
            <a:ext cx="8229600" cy="391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5572125" y="64214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D5AB9462-B6A0-40C1-9A14-B523D84D245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pic>
        <p:nvPicPr>
          <p:cNvPr id="22536" name="Picture 2" descr="Logos_solo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00063" y="214313"/>
            <a:ext cx="2819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7" name="8 Imagen" descr="LOGO_PERU_AVANZA.jpg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199313" y="214313"/>
            <a:ext cx="1301750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069" r:id="rId1"/>
    <p:sldLayoutId id="2147485070" r:id="rId2"/>
    <p:sldLayoutId id="2147485071" r:id="rId3"/>
    <p:sldLayoutId id="2147485036" r:id="rId4"/>
    <p:sldLayoutId id="2147485037" r:id="rId5"/>
    <p:sldLayoutId id="2147485038" r:id="rId6"/>
    <p:sldLayoutId id="2147485072" r:id="rId7"/>
    <p:sldLayoutId id="2147485039" r:id="rId8"/>
    <p:sldLayoutId id="2147485040" r:id="rId9"/>
    <p:sldLayoutId id="2147485041" r:id="rId10"/>
    <p:sldLayoutId id="2147485042" r:id="rId11"/>
    <p:sldLayoutId id="2147485073" r:id="rId12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5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-44450" y="6172200"/>
            <a:ext cx="930275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1 Marcador de título"/>
          <p:cNvSpPr>
            <a:spLocks noGrp="1"/>
          </p:cNvSpPr>
          <p:nvPr>
            <p:ph type="title"/>
          </p:nvPr>
        </p:nvSpPr>
        <p:spPr bwMode="auto">
          <a:xfrm>
            <a:off x="485775" y="100012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23556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2214563"/>
            <a:ext cx="8229600" cy="391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5572125" y="64214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0CDF5A5F-6379-402A-B60C-B4C3219F689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pic>
        <p:nvPicPr>
          <p:cNvPr id="23560" name="Picture 2" descr="Logos_solo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00063" y="214313"/>
            <a:ext cx="2819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1" name="8 Imagen" descr="LOGO_PERU_AVANZA.jpg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199313" y="214313"/>
            <a:ext cx="1301750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074" r:id="rId1"/>
    <p:sldLayoutId id="2147485075" r:id="rId2"/>
    <p:sldLayoutId id="2147485076" r:id="rId3"/>
    <p:sldLayoutId id="2147485043" r:id="rId4"/>
    <p:sldLayoutId id="2147485044" r:id="rId5"/>
    <p:sldLayoutId id="2147485045" r:id="rId6"/>
    <p:sldLayoutId id="2147485077" r:id="rId7"/>
    <p:sldLayoutId id="2147485046" r:id="rId8"/>
    <p:sldLayoutId id="2147485047" r:id="rId9"/>
    <p:sldLayoutId id="2147485048" r:id="rId10"/>
    <p:sldLayoutId id="2147485049" r:id="rId11"/>
    <p:sldLayoutId id="2147485078" r:id="rId12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-44450" y="6172200"/>
            <a:ext cx="930275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1 Marcador de título"/>
          <p:cNvSpPr>
            <a:spLocks noGrp="1"/>
          </p:cNvSpPr>
          <p:nvPr>
            <p:ph type="title"/>
          </p:nvPr>
        </p:nvSpPr>
        <p:spPr bwMode="auto">
          <a:xfrm>
            <a:off x="485775" y="100012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24580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2214563"/>
            <a:ext cx="8229600" cy="391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5572125" y="64214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F97B064A-FB27-4007-94AA-86D3C7B68C5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pic>
        <p:nvPicPr>
          <p:cNvPr id="24584" name="Picture 2" descr="Logos_solo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00063" y="214313"/>
            <a:ext cx="2819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5" name="8 Imagen" descr="LOGO_PERU_AVANZA.jpg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199313" y="214313"/>
            <a:ext cx="1301750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079" r:id="rId1"/>
    <p:sldLayoutId id="2147485080" r:id="rId2"/>
    <p:sldLayoutId id="2147485081" r:id="rId3"/>
    <p:sldLayoutId id="2147485050" r:id="rId4"/>
    <p:sldLayoutId id="2147485051" r:id="rId5"/>
    <p:sldLayoutId id="2147485052" r:id="rId6"/>
    <p:sldLayoutId id="2147485082" r:id="rId7"/>
    <p:sldLayoutId id="2147485053" r:id="rId8"/>
    <p:sldLayoutId id="2147485054" r:id="rId9"/>
    <p:sldLayoutId id="2147485055" r:id="rId10"/>
    <p:sldLayoutId id="2147485056" r:id="rId11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-44450" y="6172200"/>
            <a:ext cx="930275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1 Marcador de título"/>
          <p:cNvSpPr>
            <a:spLocks noGrp="1"/>
          </p:cNvSpPr>
          <p:nvPr>
            <p:ph type="title"/>
          </p:nvPr>
        </p:nvSpPr>
        <p:spPr bwMode="auto">
          <a:xfrm>
            <a:off x="485775" y="100012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25604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2214563"/>
            <a:ext cx="8229600" cy="391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5572125" y="64214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42D1280A-79B9-445E-B8C6-03510AF9A5A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pic>
        <p:nvPicPr>
          <p:cNvPr id="25608" name="Picture 2" descr="Logos_solo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00063" y="214313"/>
            <a:ext cx="2819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9" name="8 Imagen" descr="LOGO_PERU_AVANZA.jpg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199313" y="214313"/>
            <a:ext cx="1301750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083" r:id="rId1"/>
    <p:sldLayoutId id="2147485084" r:id="rId2"/>
    <p:sldLayoutId id="2147485085" r:id="rId3"/>
    <p:sldLayoutId id="2147485057" r:id="rId4"/>
    <p:sldLayoutId id="2147485058" r:id="rId5"/>
    <p:sldLayoutId id="2147485059" r:id="rId6"/>
    <p:sldLayoutId id="2147485086" r:id="rId7"/>
    <p:sldLayoutId id="2147485060" r:id="rId8"/>
    <p:sldLayoutId id="2147485061" r:id="rId9"/>
    <p:sldLayoutId id="2147485062" r:id="rId10"/>
    <p:sldLayoutId id="2147485063" r:id="rId11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/>
        </p:nvSpPr>
        <p:spPr>
          <a:xfrm>
            <a:off x="0" y="2490502"/>
            <a:ext cx="9144000" cy="249299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PE" sz="3200" b="1" u="none" dirty="0" smtClean="0">
                <a:latin typeface="Arial" panose="020B0604020202020204" pitchFamily="34" charset="0"/>
                <a:cs typeface="Arial" panose="020B0604020202020204" pitchFamily="34" charset="0"/>
              </a:rPr>
              <a:t>TRANSFERENCIA </a:t>
            </a:r>
          </a:p>
          <a:p>
            <a:pPr algn="ctr"/>
            <a:r>
              <a:rPr lang="es-PE" sz="3200" b="1" u="none" dirty="0" smtClean="0">
                <a:latin typeface="Arial" panose="020B0604020202020204" pitchFamily="34" charset="0"/>
                <a:cs typeface="Arial" panose="020B0604020202020204" pitchFamily="34" charset="0"/>
              </a:rPr>
              <a:t>ESTACIONES DE RADIO Y TV ENTREGADAS A LOS GOBIERNOS REGIONALES EN EL MARCO DEL PACC y CPACC</a:t>
            </a:r>
            <a:endParaRPr lang="es-PE" sz="3200" b="1" u="non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PE" sz="1400" b="1" u="none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Ministerio de Transportes y Comunicaciones</a:t>
            </a:r>
          </a:p>
          <a:p>
            <a:pPr algn="ctr"/>
            <a:r>
              <a:rPr lang="es-PE" sz="1400" b="1" u="none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Marzo 2017</a:t>
            </a:r>
            <a:endParaRPr lang="es-PE" sz="1400" b="1" u="none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59570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D902B3-6BB4-4003-B289-6A1EBB317ABC}" type="slidenum">
              <a:rPr lang="es-ES" smtClean="0"/>
              <a:pPr>
                <a:defRPr/>
              </a:pPr>
              <a:t>2</a:t>
            </a:fld>
            <a:endParaRPr lang="es-ES"/>
          </a:p>
        </p:txBody>
      </p:sp>
      <p:sp>
        <p:nvSpPr>
          <p:cNvPr id="16" name="4 CuadroTexto"/>
          <p:cNvSpPr txBox="1"/>
          <p:nvPr/>
        </p:nvSpPr>
        <p:spPr>
          <a:xfrm>
            <a:off x="3314700" y="228599"/>
            <a:ext cx="5829300" cy="55399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sz="1000" b="1" u="none" kern="0" dirty="0" smtClean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PE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ANTECEDENTES</a:t>
            </a:r>
            <a:endParaRPr kumimoji="0" lang="es-PE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213644" y="1008404"/>
            <a:ext cx="88248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2400" b="1" u="none" dirty="0" smtClean="0">
                <a:solidFill>
                  <a:srgbClr val="C00000"/>
                </a:solidFill>
              </a:rPr>
              <a:t>Marco Legal</a:t>
            </a:r>
            <a:endParaRPr lang="es-PE" sz="2400" b="1" u="none" dirty="0">
              <a:solidFill>
                <a:srgbClr val="C00000"/>
              </a:solidFill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1333144" y="1521436"/>
            <a:ext cx="6512101" cy="5981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es-PE" sz="1600" b="1" u="none" dirty="0" smtClean="0"/>
              <a:t>Ley Nº 27783, Ley de Bases de Descentralización: </a:t>
            </a:r>
            <a:r>
              <a:rPr lang="es-PE" sz="1600" i="1" u="none" dirty="0" smtClean="0"/>
              <a:t>“</a:t>
            </a:r>
            <a:r>
              <a:rPr lang="es-PE" sz="1400" i="1" u="none" dirty="0" smtClean="0"/>
              <a:t>Las transferencias de    funciones, programas… del gobierno nacional hacia los gobiernos regionales… comprenden el personal, acervo documentario y recursos presupuestales…que se encuentren directamente vinculados al ejercicio de funciones o servicios transferidos, </a:t>
            </a:r>
            <a:r>
              <a:rPr lang="es-PE" sz="1400" b="1" i="1" u="none" dirty="0" smtClean="0"/>
              <a:t>incluyendo la titularidad y dominio de los bienes transferidos</a:t>
            </a:r>
            <a:r>
              <a:rPr lang="es-PE" sz="1400" i="1" u="none" dirty="0" smtClean="0"/>
              <a:t>.”</a:t>
            </a:r>
          </a:p>
          <a:p>
            <a:pPr algn="just"/>
            <a:endParaRPr lang="es-PE" sz="1400" i="1" u="none" dirty="0" smtClean="0"/>
          </a:p>
          <a:p>
            <a:pPr marL="285750" indent="-285750" algn="just">
              <a:buFontTx/>
              <a:buChar char="-"/>
            </a:pPr>
            <a:r>
              <a:rPr lang="es-PE" sz="1600" u="none" dirty="0" smtClean="0"/>
              <a:t>Ley Nº 30216, Ley de Formalización y promoción de empresas de radiodifusión comunitaria, de radio y TV, en zonas rurales y lugares de preferente interés social.</a:t>
            </a:r>
          </a:p>
          <a:p>
            <a:pPr marL="285750" indent="-285750" algn="just">
              <a:buFontTx/>
              <a:buChar char="-"/>
            </a:pPr>
            <a:endParaRPr lang="es-PE" sz="1600" u="none" dirty="0" smtClean="0"/>
          </a:p>
          <a:p>
            <a:pPr marL="285750" indent="-285750" algn="just">
              <a:buFontTx/>
              <a:buChar char="-"/>
            </a:pPr>
            <a:r>
              <a:rPr lang="es-PE" sz="1600" u="none" dirty="0" smtClean="0"/>
              <a:t>D.S. Nº 036-2007-PCM – Aprueba Plan Anual de Transferencia de Competencias Sectoriales a los Gobiernos Regionales y Locales 2007.</a:t>
            </a:r>
          </a:p>
          <a:p>
            <a:pPr marL="285750" indent="-285750" algn="just">
              <a:buFontTx/>
              <a:buChar char="-"/>
            </a:pPr>
            <a:endParaRPr lang="es-PE" sz="1600" u="none" dirty="0" smtClean="0"/>
          </a:p>
          <a:p>
            <a:pPr marL="285750" indent="-285750" algn="just">
              <a:buFontTx/>
              <a:buChar char="-"/>
            </a:pPr>
            <a:r>
              <a:rPr lang="es-PE" sz="1600" u="none" dirty="0" smtClean="0"/>
              <a:t>D.S. Nº 047-2009-PCM – Aprueba Plan </a:t>
            </a:r>
            <a:r>
              <a:rPr lang="es-PE" sz="1600" u="none" dirty="0"/>
              <a:t>Anual de Transferencia de Competencias Sectoriales a los Gobiernos Regionales y Locales </a:t>
            </a:r>
            <a:r>
              <a:rPr lang="es-PE" sz="1600" u="none" dirty="0" smtClean="0"/>
              <a:t>2009.</a:t>
            </a:r>
          </a:p>
          <a:p>
            <a:pPr algn="just"/>
            <a:endParaRPr lang="es-PE" sz="1600" u="none" dirty="0" smtClean="0"/>
          </a:p>
          <a:p>
            <a:pPr marL="285750" indent="-285750" algn="just">
              <a:buFontTx/>
              <a:buChar char="-"/>
            </a:pPr>
            <a:r>
              <a:rPr lang="es-PE" sz="1600" u="none" dirty="0" err="1" smtClean="0"/>
              <a:t>R.M.Nº</a:t>
            </a:r>
            <a:r>
              <a:rPr lang="es-PE" sz="1600" u="none" dirty="0" smtClean="0"/>
              <a:t> 381-2014-MTC/03 – Conforma un Grupo de Trabajo que establezca las pautas para la transferencia de los Sistemas de televisión y radio FM del PACC y CPACC a favor de los Gobiernos Regionales.</a:t>
            </a:r>
          </a:p>
          <a:p>
            <a:pPr marL="285750" indent="-285750" algn="just">
              <a:buFontTx/>
              <a:buChar char="-"/>
            </a:pPr>
            <a:endParaRPr lang="es-PE" sz="1600" u="none" dirty="0" smtClean="0"/>
          </a:p>
          <a:p>
            <a:pPr marL="285750" indent="-285750" algn="just">
              <a:buFontTx/>
              <a:buChar char="-"/>
            </a:pPr>
            <a:endParaRPr lang="es-PE" sz="1600" u="none" dirty="0" smtClean="0"/>
          </a:p>
          <a:p>
            <a:pPr marL="285750" indent="-285750" algn="just">
              <a:buFontTx/>
              <a:buChar char="-"/>
            </a:pPr>
            <a:endParaRPr lang="es-PE" sz="1600" u="none" dirty="0" smtClean="0"/>
          </a:p>
          <a:p>
            <a:pPr marL="285750" indent="-285750" algn="just">
              <a:buFontTx/>
              <a:buChar char="-"/>
            </a:pPr>
            <a:endParaRPr lang="es-PE" sz="1600" u="none" dirty="0" smtClean="0"/>
          </a:p>
          <a:p>
            <a:pPr marL="285750" indent="-285750" algn="just">
              <a:buFontTx/>
              <a:buChar char="-"/>
            </a:pPr>
            <a:endParaRPr lang="es-PE" sz="1600" u="none" dirty="0" smtClean="0"/>
          </a:p>
        </p:txBody>
      </p:sp>
    </p:spTree>
    <p:extLst>
      <p:ext uri="{BB962C8B-B14F-4D97-AF65-F5344CB8AC3E}">
        <p14:creationId xmlns:p14="http://schemas.microsoft.com/office/powerpoint/2010/main" val="302510155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D902B3-6BB4-4003-B289-6A1EBB317ABC}" type="slidenum">
              <a:rPr lang="es-ES" smtClean="0"/>
              <a:pPr>
                <a:defRPr/>
              </a:pPr>
              <a:t>3</a:t>
            </a:fld>
            <a:endParaRPr lang="es-ES"/>
          </a:p>
        </p:txBody>
      </p:sp>
      <p:sp>
        <p:nvSpPr>
          <p:cNvPr id="16" name="4 CuadroTexto"/>
          <p:cNvSpPr txBox="1"/>
          <p:nvPr/>
        </p:nvSpPr>
        <p:spPr>
          <a:xfrm>
            <a:off x="3314700" y="228599"/>
            <a:ext cx="5829300" cy="61555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sz="1000" b="1" u="none" kern="0" dirty="0" smtClean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PE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ANTECEDENTES</a:t>
            </a:r>
            <a:endParaRPr kumimoji="0" lang="es-PE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158262" y="1121325"/>
            <a:ext cx="8880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2400" b="1" u="none" dirty="0" smtClean="0">
                <a:solidFill>
                  <a:srgbClr val="C00000"/>
                </a:solidFill>
              </a:rPr>
              <a:t>Del Proyecto CPACC</a:t>
            </a:r>
            <a:endParaRPr lang="es-PE" sz="2400" b="1" u="none" dirty="0">
              <a:solidFill>
                <a:srgbClr val="C00000"/>
              </a:solidFill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1392964" y="1978269"/>
            <a:ext cx="6493736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E" b="1" u="none" dirty="0" smtClean="0"/>
              <a:t>Objetivo: </a:t>
            </a:r>
          </a:p>
          <a:p>
            <a:pPr algn="just"/>
            <a:r>
              <a:rPr lang="es-PE" u="none" dirty="0" smtClean="0"/>
              <a:t>Integrar los centros poblados y las localidades nativas mediante la instalación de un Sistema de TV y/o Radio FM, a fin de contribuir al incremento socioeconómico y cultural de los mismos.</a:t>
            </a:r>
          </a:p>
          <a:p>
            <a:pPr algn="just"/>
            <a:endParaRPr lang="es-PE" u="none" dirty="0"/>
          </a:p>
          <a:p>
            <a:pPr algn="just"/>
            <a:r>
              <a:rPr lang="es-PE" u="none" dirty="0" smtClean="0"/>
              <a:t>Los Planes Anuales de Transferencia de competencias sectoriales de los años 2007 y 2009 establece que el </a:t>
            </a:r>
            <a:r>
              <a:rPr lang="es-PE" u="none" dirty="0"/>
              <a:t>Sector Transportes y Comunicaciones ha programado </a:t>
            </a:r>
            <a:r>
              <a:rPr lang="es-PE" u="none" dirty="0" smtClean="0"/>
              <a:t>transferir </a:t>
            </a:r>
            <a:r>
              <a:rPr lang="es-PE" u="none" dirty="0"/>
              <a:t>infraestructuras, programas y </a:t>
            </a:r>
            <a:r>
              <a:rPr lang="es-PE" u="none" dirty="0" smtClean="0"/>
              <a:t>proyectos; y en el </a:t>
            </a:r>
            <a:r>
              <a:rPr lang="es-PE" u="none" dirty="0"/>
              <a:t>Subsector </a:t>
            </a:r>
            <a:r>
              <a:rPr lang="es-PE" u="none" dirty="0" smtClean="0"/>
              <a:t>Comunicaciones dispone que </a:t>
            </a:r>
            <a:r>
              <a:rPr lang="es-PE" i="1" u="none" dirty="0"/>
              <a:t>“Se transferirán a los gobiernos regionales </a:t>
            </a:r>
            <a:r>
              <a:rPr lang="es-PE" i="1" u="none" dirty="0" smtClean="0"/>
              <a:t>el Conglomerado </a:t>
            </a:r>
            <a:r>
              <a:rPr lang="es-PE" i="1" u="none" dirty="0"/>
              <a:t>de </a:t>
            </a:r>
            <a:r>
              <a:rPr lang="es-PE" i="1" u="none" dirty="0" smtClean="0"/>
              <a:t>Proyectos de Apoyo a la Comunicación Comunal…”</a:t>
            </a:r>
            <a:endParaRPr lang="es-PE" u="none" dirty="0" smtClean="0"/>
          </a:p>
        </p:txBody>
      </p:sp>
    </p:spTree>
    <p:extLst>
      <p:ext uri="{BB962C8B-B14F-4D97-AF65-F5344CB8AC3E}">
        <p14:creationId xmlns:p14="http://schemas.microsoft.com/office/powerpoint/2010/main" val="33209089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D902B3-6BB4-4003-B289-6A1EBB317ABC}" type="slidenum">
              <a:rPr lang="es-ES" smtClean="0"/>
              <a:pPr>
                <a:defRPr/>
              </a:pPr>
              <a:t>4</a:t>
            </a:fld>
            <a:endParaRPr lang="es-ES"/>
          </a:p>
        </p:txBody>
      </p:sp>
      <p:sp>
        <p:nvSpPr>
          <p:cNvPr id="16" name="4 CuadroTexto"/>
          <p:cNvSpPr txBox="1"/>
          <p:nvPr/>
        </p:nvSpPr>
        <p:spPr>
          <a:xfrm>
            <a:off x="3314700" y="228599"/>
            <a:ext cx="5829300" cy="55399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sz="1000" b="1" u="none" kern="0" dirty="0" smtClean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PE" b="1" u="none" kern="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ANÁLISIS SITUACIONAL</a:t>
            </a:r>
            <a:endParaRPr kumimoji="0" lang="es-PE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179462" y="973619"/>
            <a:ext cx="88590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b="1" u="none" dirty="0" smtClean="0">
                <a:solidFill>
                  <a:srgbClr val="C00000"/>
                </a:solidFill>
              </a:rPr>
              <a:t>Situación Física y Legal de las Estaciones</a:t>
            </a:r>
            <a:endParaRPr lang="es-PE" b="1" u="none" dirty="0">
              <a:solidFill>
                <a:srgbClr val="C00000"/>
              </a:solidFill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1461330" y="1521435"/>
            <a:ext cx="6425369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E" sz="1800" u="none" dirty="0" smtClean="0"/>
              <a:t>En el año 2015 se solicitó a los Gobiernos Regionales, el estado actual de las Estaciones instaladas por el PACC (entre el año 1994 y el 2005) y CPACC (entre el año 2007 y el 2011).</a:t>
            </a:r>
          </a:p>
          <a:p>
            <a:pPr algn="just"/>
            <a:endParaRPr lang="es-PE" sz="1800" u="none" dirty="0" smtClean="0"/>
          </a:p>
          <a:p>
            <a:pPr algn="just"/>
            <a:r>
              <a:rPr lang="es-PE" sz="1800" u="none" dirty="0" smtClean="0"/>
              <a:t>El FITEL ha evaluado esa información, existiendo </a:t>
            </a:r>
            <a:r>
              <a:rPr lang="es-PE" sz="1800" u="none" dirty="0" smtClean="0"/>
              <a:t>Estaciones </a:t>
            </a:r>
            <a:r>
              <a:rPr lang="es-PE" sz="1800" u="none" dirty="0" smtClean="0"/>
              <a:t>instaladas en </a:t>
            </a:r>
            <a:r>
              <a:rPr lang="es-PE" sz="1800" u="none" dirty="0" smtClean="0"/>
              <a:t>las Regiones de Puno, Arequipa, Moquegua y Tacna de </a:t>
            </a:r>
            <a:r>
              <a:rPr lang="es-PE" sz="1800" u="none" dirty="0" smtClean="0"/>
              <a:t>los tipos A, B y </a:t>
            </a:r>
            <a:r>
              <a:rPr lang="es-PE" sz="1800" u="none" dirty="0" smtClean="0"/>
              <a:t>C.</a:t>
            </a:r>
            <a:endParaRPr lang="es-PE" u="none" dirty="0" smtClean="0"/>
          </a:p>
          <a:p>
            <a:pPr algn="just"/>
            <a:endParaRPr lang="es-PE" u="none" dirty="0"/>
          </a:p>
          <a:p>
            <a:pPr algn="just"/>
            <a:endParaRPr lang="es-PE" u="none" dirty="0"/>
          </a:p>
          <a:p>
            <a:pPr algn="just"/>
            <a:r>
              <a:rPr lang="es-PE" sz="1800" u="none" dirty="0" smtClean="0"/>
              <a:t>Las transferencias de las primeras </a:t>
            </a:r>
            <a:r>
              <a:rPr lang="es-PE" sz="1800" u="none" dirty="0" smtClean="0"/>
              <a:t>se </a:t>
            </a:r>
            <a:r>
              <a:rPr lang="es-PE" sz="1800" u="none" dirty="0" smtClean="0"/>
              <a:t>entregaron con Actas </a:t>
            </a:r>
            <a:r>
              <a:rPr lang="es-PE" sz="1800" u="none" dirty="0" err="1" smtClean="0"/>
              <a:t>sustentatorias</a:t>
            </a:r>
            <a:r>
              <a:rPr lang="es-PE" sz="1800" u="none" dirty="0" smtClean="0"/>
              <a:t> suscritas entre el MTC (Viceministro) y Gobierno Regional (Gobernador). Estas se encuentran en el registro patrimonial del MTC. Las demás están en el registro patrimonial del FITEL.</a:t>
            </a:r>
          </a:p>
          <a:p>
            <a:pPr algn="just"/>
            <a:endParaRPr lang="es-PE" u="none" dirty="0"/>
          </a:p>
          <a:p>
            <a:pPr algn="just"/>
            <a:endParaRPr lang="es-PE" u="none" dirty="0"/>
          </a:p>
        </p:txBody>
      </p:sp>
    </p:spTree>
    <p:extLst>
      <p:ext uri="{BB962C8B-B14F-4D97-AF65-F5344CB8AC3E}">
        <p14:creationId xmlns:p14="http://schemas.microsoft.com/office/powerpoint/2010/main" val="39903896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D902B3-6BB4-4003-B289-6A1EBB317ABC}" type="slidenum">
              <a:rPr lang="es-ES" smtClean="0"/>
              <a:pPr>
                <a:defRPr/>
              </a:pPr>
              <a:t>5</a:t>
            </a:fld>
            <a:endParaRPr lang="es-ES"/>
          </a:p>
        </p:txBody>
      </p:sp>
      <p:sp>
        <p:nvSpPr>
          <p:cNvPr id="16" name="4 CuadroTexto"/>
          <p:cNvSpPr txBox="1"/>
          <p:nvPr/>
        </p:nvSpPr>
        <p:spPr>
          <a:xfrm>
            <a:off x="3314700" y="228599"/>
            <a:ext cx="5829300" cy="55399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sz="1000" b="1" u="none" kern="0" dirty="0" smtClean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PE" b="1" u="none" kern="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ANÁLISIS SITUACIONAL</a:t>
            </a:r>
            <a:endParaRPr kumimoji="0" lang="es-PE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136157" y="941624"/>
            <a:ext cx="88802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b="1" u="none" dirty="0" smtClean="0">
                <a:solidFill>
                  <a:srgbClr val="C00000"/>
                </a:solidFill>
              </a:rPr>
              <a:t>Proceso Previo</a:t>
            </a:r>
            <a:endParaRPr lang="es-PE" b="1" u="none" dirty="0">
              <a:solidFill>
                <a:srgbClr val="C00000"/>
              </a:solidFill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1136591" y="1410057"/>
            <a:ext cx="6913547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E" sz="1800" u="none" dirty="0" smtClean="0"/>
              <a:t>Considerando el marco legal del proceso de Descentralización, así como la experiencia del Sector Transportes en la transferencia de bienes a los GGRR, se consideró necesario establecer los procesos previos a la expedición del Decreto </a:t>
            </a:r>
            <a:r>
              <a:rPr lang="es-PE" sz="1800" u="none" dirty="0" smtClean="0"/>
              <a:t>Supremo que aprueb</a:t>
            </a:r>
            <a:r>
              <a:rPr lang="es-PE" sz="1800" u="none" dirty="0" smtClean="0"/>
              <a:t>e la transferencia</a:t>
            </a:r>
            <a:r>
              <a:rPr lang="es-PE" sz="1800" u="none" dirty="0" smtClean="0"/>
              <a:t>.</a:t>
            </a:r>
            <a:endParaRPr lang="es-PE" sz="1800" u="none" dirty="0" smtClean="0"/>
          </a:p>
          <a:p>
            <a:pPr algn="just"/>
            <a:endParaRPr lang="es-PE" sz="1800" u="none" dirty="0"/>
          </a:p>
          <a:p>
            <a:pPr algn="just"/>
            <a:r>
              <a:rPr lang="es-PE" sz="1800" u="none" dirty="0" smtClean="0"/>
              <a:t>Estos </a:t>
            </a:r>
            <a:r>
              <a:rPr lang="es-PE" sz="1800" u="none" dirty="0"/>
              <a:t>procesos están vinculados al saneamiento de la información que sustentará la transferencia de los bienes a los </a:t>
            </a:r>
            <a:r>
              <a:rPr lang="es-PE" sz="1800" u="none" dirty="0" smtClean="0"/>
              <a:t>GGRR </a:t>
            </a:r>
            <a:r>
              <a:rPr lang="es-PE" sz="1800" u="none" dirty="0"/>
              <a:t>y </a:t>
            </a:r>
            <a:r>
              <a:rPr lang="es-PE" sz="1800" u="none" dirty="0" smtClean="0"/>
              <a:t>consta </a:t>
            </a:r>
            <a:r>
              <a:rPr lang="es-PE" sz="1800" u="none" dirty="0"/>
              <a:t>de 2 acciones: </a:t>
            </a:r>
          </a:p>
          <a:p>
            <a:pPr marL="285750" lvl="0" indent="-285750" algn="just">
              <a:buFontTx/>
              <a:buChar char="-"/>
            </a:pPr>
            <a:r>
              <a:rPr lang="es-PE" sz="1800" u="none" dirty="0" smtClean="0"/>
              <a:t>Búsqueda</a:t>
            </a:r>
            <a:r>
              <a:rPr lang="es-PE" sz="1800" u="none" dirty="0"/>
              <a:t>, evaluación y organización de la documentación que  </a:t>
            </a:r>
            <a:r>
              <a:rPr lang="es-PE" sz="1800" u="none" dirty="0" smtClean="0"/>
              <a:t> sustenta la situación legal y física de los bienes materia de la transferencia;</a:t>
            </a:r>
          </a:p>
          <a:p>
            <a:pPr marL="285750" lvl="0" indent="-285750" algn="just">
              <a:buFontTx/>
              <a:buChar char="-"/>
            </a:pPr>
            <a:r>
              <a:rPr lang="es-PE" sz="1800" u="none" dirty="0" smtClean="0"/>
              <a:t>Elaboración </a:t>
            </a:r>
            <a:r>
              <a:rPr lang="es-PE" sz="1800" u="none" dirty="0"/>
              <a:t>de la documentación </a:t>
            </a:r>
            <a:r>
              <a:rPr lang="es-PE" sz="1800" u="none" dirty="0" err="1"/>
              <a:t>sustentatoria</a:t>
            </a:r>
            <a:r>
              <a:rPr lang="es-PE" sz="1800" u="none" dirty="0"/>
              <a:t> para viabilizar la transferencia de activos, en el marco del Proceso de Descentralización.</a:t>
            </a:r>
          </a:p>
          <a:p>
            <a:pPr algn="just"/>
            <a:endParaRPr lang="es-PE" sz="1800" u="none" dirty="0" smtClean="0"/>
          </a:p>
          <a:p>
            <a:pPr algn="just"/>
            <a:r>
              <a:rPr lang="es-PE" sz="1800" u="none" dirty="0" smtClean="0"/>
              <a:t>Todo ello </a:t>
            </a:r>
            <a:r>
              <a:rPr lang="es-PE" sz="1800" u="none" dirty="0"/>
              <a:t>constituye el sustento para el Decreto Supremo que apruebe (efectivice) la transferencia de </a:t>
            </a:r>
            <a:r>
              <a:rPr lang="es-PE" sz="1800" u="none" dirty="0" smtClean="0"/>
              <a:t>las Estaciones a lo GGRR.</a:t>
            </a:r>
          </a:p>
          <a:p>
            <a:pPr algn="just"/>
            <a:endParaRPr lang="es-PE" sz="1800" u="none" dirty="0" smtClean="0"/>
          </a:p>
          <a:p>
            <a:pPr algn="just"/>
            <a:endParaRPr lang="es-PE" sz="1800" u="none" dirty="0"/>
          </a:p>
          <a:p>
            <a:pPr algn="just"/>
            <a:endParaRPr lang="es-PE" sz="1800" u="none" dirty="0" smtClean="0"/>
          </a:p>
        </p:txBody>
      </p:sp>
    </p:spTree>
    <p:extLst>
      <p:ext uri="{BB962C8B-B14F-4D97-AF65-F5344CB8AC3E}">
        <p14:creationId xmlns:p14="http://schemas.microsoft.com/office/powerpoint/2010/main" val="145541739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D902B3-6BB4-4003-B289-6A1EBB317ABC}" type="slidenum">
              <a:rPr lang="es-ES" smtClean="0"/>
              <a:pPr>
                <a:defRPr/>
              </a:pPr>
              <a:t>6</a:t>
            </a:fld>
            <a:endParaRPr lang="es-ES"/>
          </a:p>
        </p:txBody>
      </p:sp>
      <p:sp>
        <p:nvSpPr>
          <p:cNvPr id="16" name="4 CuadroTexto"/>
          <p:cNvSpPr txBox="1"/>
          <p:nvPr/>
        </p:nvSpPr>
        <p:spPr>
          <a:xfrm>
            <a:off x="3314700" y="228599"/>
            <a:ext cx="5829300" cy="55399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sz="1000" b="1" u="none" kern="0" dirty="0" smtClean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PE" b="1" u="none" kern="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ANÁLISIS SITUACIONAL</a:t>
            </a:r>
            <a:endParaRPr kumimoji="0" lang="es-PE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136157" y="941624"/>
            <a:ext cx="88802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b="1" u="none" dirty="0" smtClean="0">
                <a:solidFill>
                  <a:srgbClr val="C00000"/>
                </a:solidFill>
              </a:rPr>
              <a:t>Proceso de Saneamiento</a:t>
            </a:r>
            <a:endParaRPr lang="es-PE" b="1" u="none" dirty="0">
              <a:solidFill>
                <a:srgbClr val="C00000"/>
              </a:solidFill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1136591" y="1410057"/>
            <a:ext cx="6913547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E" sz="1800" b="1" u="none" dirty="0" smtClean="0"/>
              <a:t>QUE TENEMOS?</a:t>
            </a:r>
          </a:p>
          <a:p>
            <a:pPr algn="just"/>
            <a:endParaRPr lang="es-PE" sz="1800" u="none" dirty="0" smtClean="0"/>
          </a:p>
          <a:p>
            <a:pPr marL="285750" indent="-285750" algn="just">
              <a:buFontTx/>
              <a:buChar char="-"/>
            </a:pPr>
            <a:r>
              <a:rPr lang="es-PE" sz="1800" u="none" dirty="0" smtClean="0"/>
              <a:t>La información de la situación físico y legal de los bienes, proporcionada por FITEL (con información de los GGRR). No verificada.</a:t>
            </a:r>
          </a:p>
          <a:p>
            <a:pPr marL="285750" indent="-285750" algn="just">
              <a:buFontTx/>
              <a:buChar char="-"/>
            </a:pPr>
            <a:r>
              <a:rPr lang="es-PE" sz="1800" u="none" dirty="0" smtClean="0"/>
              <a:t>El marco legal referido al proceso de Descentralización  y documentación relacionada a  la Acreditación </a:t>
            </a:r>
            <a:r>
              <a:rPr lang="es-PE" sz="1800" u="none" dirty="0"/>
              <a:t>de los GGRR (DS-PCM</a:t>
            </a:r>
            <a:r>
              <a:rPr lang="es-PE" sz="1800" u="none" dirty="0" smtClean="0"/>
              <a:t>) y la Comisión de Transferencia del MTC (subsector Comunicaciones</a:t>
            </a:r>
            <a:r>
              <a:rPr lang="es-PE" sz="1800" u="none" dirty="0" smtClean="0"/>
              <a:t>).</a:t>
            </a:r>
          </a:p>
          <a:p>
            <a:pPr marL="285750" indent="-285750" algn="just">
              <a:buFontTx/>
              <a:buChar char="-"/>
            </a:pPr>
            <a:r>
              <a:rPr lang="es-PE" sz="1800" u="none" dirty="0" smtClean="0"/>
              <a:t>El proceso de transferencia de las competencias sectoriales concluido, incluyendo los recursos presupuestales.</a:t>
            </a:r>
            <a:endParaRPr lang="es-PE" sz="1800" u="none" dirty="0" smtClean="0"/>
          </a:p>
          <a:p>
            <a:pPr algn="just"/>
            <a:endParaRPr lang="es-PE" sz="1800" u="none" dirty="0" smtClean="0"/>
          </a:p>
          <a:p>
            <a:pPr algn="just"/>
            <a:r>
              <a:rPr lang="es-PE" sz="1800" b="1" u="none" dirty="0" smtClean="0"/>
              <a:t>QUE FALTA?</a:t>
            </a:r>
          </a:p>
          <a:p>
            <a:pPr marL="285750" indent="-285750" algn="just">
              <a:buFontTx/>
              <a:buChar char="-"/>
            </a:pPr>
            <a:r>
              <a:rPr lang="es-PE" sz="1800" u="none" dirty="0" smtClean="0"/>
              <a:t>Requerir a </a:t>
            </a:r>
            <a:r>
              <a:rPr lang="es-PE" sz="1800" u="none" dirty="0"/>
              <a:t>los </a:t>
            </a:r>
            <a:r>
              <a:rPr lang="es-PE" sz="1800" u="none" dirty="0" smtClean="0"/>
              <a:t>GGRR, las Resoluciones de conformación de las Comisiones de Transferencia. </a:t>
            </a:r>
          </a:p>
          <a:p>
            <a:pPr marL="285750" indent="-285750" algn="just">
              <a:buFontTx/>
              <a:buChar char="-"/>
            </a:pPr>
            <a:r>
              <a:rPr lang="es-PE" sz="1800" u="none" dirty="0" smtClean="0"/>
              <a:t>Actas de Entrega – Recepción suscritas por el MTC (Comisión de Transferencia que a la fecha está vigente) y los GGRR. No obstante, existen actas suscritas por 1580 Estaciones, éstas deben volver a suscribirse porque el formato del acta debe ajustarse.</a:t>
            </a:r>
            <a:endParaRPr lang="es-PE" sz="1800" u="none" dirty="0"/>
          </a:p>
        </p:txBody>
      </p:sp>
    </p:spTree>
    <p:extLst>
      <p:ext uri="{BB962C8B-B14F-4D97-AF65-F5344CB8AC3E}">
        <p14:creationId xmlns:p14="http://schemas.microsoft.com/office/powerpoint/2010/main" val="29875015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D902B3-6BB4-4003-B289-6A1EBB317ABC}" type="slidenum">
              <a:rPr lang="es-ES" smtClean="0"/>
              <a:pPr>
                <a:defRPr/>
              </a:pPr>
              <a:t>7</a:t>
            </a:fld>
            <a:endParaRPr lang="es-ES"/>
          </a:p>
        </p:txBody>
      </p:sp>
      <p:sp>
        <p:nvSpPr>
          <p:cNvPr id="16" name="4 CuadroTexto"/>
          <p:cNvSpPr txBox="1"/>
          <p:nvPr/>
        </p:nvSpPr>
        <p:spPr>
          <a:xfrm>
            <a:off x="3314700" y="228599"/>
            <a:ext cx="5829300" cy="55399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sz="1000" b="1" u="none" kern="0" dirty="0" smtClean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PE" b="1" u="none" kern="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ANÁLISIS SITUACIONAL</a:t>
            </a:r>
            <a:endParaRPr kumimoji="0" lang="es-PE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136157" y="941624"/>
            <a:ext cx="88802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b="1" u="none" dirty="0" smtClean="0">
                <a:solidFill>
                  <a:srgbClr val="C00000"/>
                </a:solidFill>
              </a:rPr>
              <a:t>De las Autorizaciones de Frecuencias</a:t>
            </a:r>
            <a:endParaRPr lang="es-PE" b="1" u="none" dirty="0">
              <a:solidFill>
                <a:srgbClr val="C00000"/>
              </a:solidFill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1204958" y="1500761"/>
            <a:ext cx="698191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PE" sz="1800" u="none" dirty="0">
                <a:ea typeface="Calibri" panose="020F0502020204030204" pitchFamily="34" charset="0"/>
              </a:rPr>
              <a:t>Las Estaciones de radio FM y televisión VHF del tipo A y B </a:t>
            </a:r>
            <a:r>
              <a:rPr lang="es-PE" sz="1800" u="none" dirty="0" smtClean="0">
                <a:ea typeface="Calibri" panose="020F0502020204030204" pitchFamily="34" charset="0"/>
              </a:rPr>
              <a:t>no </a:t>
            </a:r>
            <a:r>
              <a:rPr lang="es-PE" sz="1800" u="none" dirty="0">
                <a:ea typeface="Calibri" panose="020F0502020204030204" pitchFamily="34" charset="0"/>
              </a:rPr>
              <a:t>cuentan con autorización otorgada por el </a:t>
            </a:r>
            <a:r>
              <a:rPr lang="es-PE" sz="1800" u="none" dirty="0" smtClean="0">
                <a:ea typeface="Calibri" panose="020F0502020204030204" pitchFamily="34" charset="0"/>
              </a:rPr>
              <a:t>MTC.</a:t>
            </a:r>
          </a:p>
          <a:p>
            <a:pPr algn="just"/>
            <a:endParaRPr lang="es-PE" sz="1800" dirty="0" smtClean="0"/>
          </a:p>
          <a:p>
            <a:pPr algn="just"/>
            <a:r>
              <a:rPr lang="es-PE" sz="1800" u="none" dirty="0" smtClean="0"/>
              <a:t>Se plantea </a:t>
            </a:r>
            <a:r>
              <a:rPr lang="es-PE" sz="1800" u="none" dirty="0"/>
              <a:t>la necesidad que conjuntamente con la regularización de la transferencia de los bienes, por Decreto Supremo, se contemple el otorgamiento de las autorizaciones a dichas Estaciones de TV y </a:t>
            </a:r>
            <a:r>
              <a:rPr lang="es-PE" sz="1800" u="none" dirty="0" smtClean="0"/>
              <a:t>radio, incorporando </a:t>
            </a:r>
            <a:r>
              <a:rPr lang="es-PE" sz="1800" u="none" dirty="0"/>
              <a:t>al </a:t>
            </a:r>
            <a:r>
              <a:rPr lang="es-PE" sz="1800" u="none" dirty="0" smtClean="0"/>
              <a:t>D. S. precisiones sobre el </a:t>
            </a:r>
            <a:r>
              <a:rPr lang="es-PE" sz="1800" u="none" dirty="0"/>
              <a:t>contenido de la resolución de autorización, la operación, modificación de características, verificación y transferencia de autorización de las estaciones materia de </a:t>
            </a:r>
            <a:r>
              <a:rPr lang="es-PE" sz="1800" u="none" dirty="0" smtClean="0"/>
              <a:t>transferencia.</a:t>
            </a:r>
          </a:p>
          <a:p>
            <a:pPr algn="just"/>
            <a:endParaRPr lang="es-PE" sz="1800" u="none" dirty="0"/>
          </a:p>
          <a:p>
            <a:pPr algn="just"/>
            <a:r>
              <a:rPr lang="es-PE" sz="1800" u="none" dirty="0" smtClean="0"/>
              <a:t>Asimismo, en relación a los planes de canalización, se incluya una </a:t>
            </a:r>
            <a:r>
              <a:rPr lang="es-PE" sz="1800" u="none" dirty="0"/>
              <a:t>disposición transitoria que señale que el otorgamiento de autorizaciones de las estaciones de radiodifusión de baja potencia instaladas en el marco de los Proyectos a cargo del MTC, no estará sujeto a la aplicación de lo dispuesto en el </a:t>
            </a:r>
            <a:r>
              <a:rPr lang="es-PE" sz="1800" u="none" dirty="0" smtClean="0"/>
              <a:t>art. </a:t>
            </a:r>
            <a:r>
              <a:rPr lang="es-PE" sz="1800" u="none" dirty="0"/>
              <a:t>7 referido a los planes de canalización. Sin perjuicio de ello, estas deberán adecuarse a los planes de canalización y asignación de frecuencias correspondientes.</a:t>
            </a:r>
          </a:p>
          <a:p>
            <a:pPr algn="just"/>
            <a:endParaRPr lang="es-PE" sz="1800" u="none" dirty="0"/>
          </a:p>
          <a:p>
            <a:pPr algn="just"/>
            <a:endParaRPr lang="es-PE" sz="1800" u="none" dirty="0" smtClean="0">
              <a:ea typeface="Calibri" panose="020F0502020204030204" pitchFamily="34" charset="0"/>
            </a:endParaRPr>
          </a:p>
          <a:p>
            <a:endParaRPr lang="es-PE" sz="1800" u="none" dirty="0"/>
          </a:p>
        </p:txBody>
      </p:sp>
    </p:spTree>
    <p:extLst>
      <p:ext uri="{BB962C8B-B14F-4D97-AF65-F5344CB8AC3E}">
        <p14:creationId xmlns:p14="http://schemas.microsoft.com/office/powerpoint/2010/main" val="388559146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D902B3-6BB4-4003-B289-6A1EBB317ABC}" type="slidenum">
              <a:rPr lang="es-ES" smtClean="0"/>
              <a:pPr>
                <a:defRPr/>
              </a:pPr>
              <a:t>8</a:t>
            </a:fld>
            <a:endParaRPr lang="es-ES"/>
          </a:p>
        </p:txBody>
      </p:sp>
      <p:sp>
        <p:nvSpPr>
          <p:cNvPr id="16" name="4 CuadroTexto"/>
          <p:cNvSpPr txBox="1"/>
          <p:nvPr/>
        </p:nvSpPr>
        <p:spPr>
          <a:xfrm>
            <a:off x="3314700" y="228599"/>
            <a:ext cx="5829300" cy="55399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sz="1000" b="1" u="none" kern="0" dirty="0" smtClean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PE" b="1" u="none" kern="0" noProof="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CONCLUSIONES</a:t>
            </a:r>
            <a:endParaRPr kumimoji="0" lang="es-PE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1204958" y="1500761"/>
            <a:ext cx="698191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es-PE" sz="1800" u="none" dirty="0" smtClean="0"/>
              <a:t>Es fundamental para e logro de los objetivos, un trabajo estrecho y coordinado con los Gobiernos Regionales para la suscripción de las Actas, que constituyen el principal sustento para finalizar el proceso de transferencia de los Sistemas de TV y Radio FM entregados en el marco del PACC y CPACC. </a:t>
            </a:r>
          </a:p>
          <a:p>
            <a:pPr algn="just"/>
            <a:endParaRPr lang="es-PE" sz="1800" u="none" dirty="0" smtClean="0"/>
          </a:p>
          <a:p>
            <a:pPr marL="285750" indent="-285750" algn="just">
              <a:buFontTx/>
              <a:buChar char="-"/>
            </a:pPr>
            <a:r>
              <a:rPr lang="es-PE" sz="1800" u="none" dirty="0" smtClean="0"/>
              <a:t>Este trabajo va a realizarse durante los próximos meses (de abril a noviembre) con el Despacho del Viceministro de Comunicaciones, a través de la Dirección General de Regulación y Asuntos Internacionales de Comunicación y las Secretaría Técnica del Fondo de Inversión en Telecomunicaciones – FITEL.</a:t>
            </a:r>
            <a:endParaRPr lang="es-PE" sz="1800" u="none" dirty="0"/>
          </a:p>
          <a:p>
            <a:pPr algn="just"/>
            <a:endParaRPr lang="es-PE" sz="1800" u="none" dirty="0" smtClean="0">
              <a:ea typeface="Calibri" panose="020F0502020204030204" pitchFamily="34" charset="0"/>
            </a:endParaRPr>
          </a:p>
          <a:p>
            <a:endParaRPr lang="es-PE" sz="1800" u="none" dirty="0"/>
          </a:p>
        </p:txBody>
      </p:sp>
    </p:spTree>
    <p:extLst>
      <p:ext uri="{BB962C8B-B14F-4D97-AF65-F5344CB8AC3E}">
        <p14:creationId xmlns:p14="http://schemas.microsoft.com/office/powerpoint/2010/main" val="13909314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 smtClean="0"/>
              <a:t>GRACIAS</a:t>
            </a:r>
            <a:endParaRPr lang="es-PE" dirty="0"/>
          </a:p>
        </p:txBody>
      </p:sp>
      <p:sp>
        <p:nvSpPr>
          <p:cNvPr id="3" name="Marcador de contenido 2"/>
          <p:cNvSpPr>
            <a:spLocks noGrp="1"/>
          </p:cNvSpPr>
          <p:nvPr>
            <p:ph idx="4294967295"/>
          </p:nvPr>
        </p:nvSpPr>
        <p:spPr>
          <a:xfrm>
            <a:off x="0" y="3838575"/>
            <a:ext cx="6010275" cy="3019425"/>
          </a:xfrm>
          <a:solidFill>
            <a:srgbClr val="C00000"/>
          </a:solidFill>
        </p:spPr>
        <p:txBody>
          <a:bodyPr/>
          <a:lstStyle/>
          <a:p>
            <a:pPr marL="0" indent="0">
              <a:buNone/>
            </a:pPr>
            <a:endParaRPr lang="es-ES" sz="10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s-ES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Viceministerio de Comunicaciones - Grupo de Trabajo encargado de establecer las pautas para la transferencia de Estaciones de Radio y TV en el marco del PACC y CPACC</a:t>
            </a:r>
          </a:p>
          <a:p>
            <a:pPr marL="0" indent="0">
              <a:buNone/>
            </a:pPr>
            <a:endParaRPr lang="es-E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s-E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Jr. Zorritos 1203</a:t>
            </a:r>
          </a:p>
          <a:p>
            <a:pPr marL="0" indent="0">
              <a:buNone/>
            </a:pPr>
            <a:r>
              <a:rPr lang="es-E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15082 Lima – Perú</a:t>
            </a:r>
          </a:p>
          <a:p>
            <a:pPr marL="0" indent="0">
              <a:buNone/>
            </a:pPr>
            <a:r>
              <a:rPr lang="es-E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www.mtc.gob.pe/</a:t>
            </a:r>
          </a:p>
          <a:p>
            <a:pPr marL="0" indent="0">
              <a:buNone/>
            </a:pPr>
            <a:r>
              <a:rPr lang="es-E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 Telefónica: 615-1800</a:t>
            </a:r>
            <a:endParaRPr lang="es-PE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Marcador de contenido 2"/>
          <p:cNvSpPr txBox="1">
            <a:spLocks/>
          </p:cNvSpPr>
          <p:nvPr/>
        </p:nvSpPr>
        <p:spPr bwMode="auto">
          <a:xfrm>
            <a:off x="6010274" y="3838575"/>
            <a:ext cx="3133725" cy="3019425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charset="0"/>
              <a:buNone/>
            </a:pPr>
            <a:endParaRPr lang="es-ES" sz="1000" u="none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r">
              <a:buNone/>
            </a:pPr>
            <a:endParaRPr lang="es-PE" sz="1600" u="none" dirty="0" smtClean="0">
              <a:solidFill>
                <a:schemeClr val="bg1"/>
              </a:solidFill>
            </a:endParaRPr>
          </a:p>
          <a:p>
            <a:pPr marL="0" indent="0" algn="r">
              <a:buNone/>
            </a:pPr>
            <a:endParaRPr lang="es-ES" sz="1600" u="none" dirty="0" smtClean="0">
              <a:solidFill>
                <a:schemeClr val="bg1"/>
              </a:solidFill>
            </a:endParaRPr>
          </a:p>
          <a:p>
            <a:pPr marL="0" indent="0" algn="r">
              <a:buNone/>
            </a:pPr>
            <a:endParaRPr lang="es-ES" sz="1600" u="none" dirty="0">
              <a:solidFill>
                <a:schemeClr val="bg1"/>
              </a:solidFill>
            </a:endParaRPr>
          </a:p>
          <a:p>
            <a:pPr marL="0" indent="0" algn="r">
              <a:buNone/>
            </a:pPr>
            <a:endParaRPr lang="es-ES" sz="1600" u="none" dirty="0" smtClean="0">
              <a:solidFill>
                <a:schemeClr val="bg1"/>
              </a:solidFill>
            </a:endParaRPr>
          </a:p>
          <a:p>
            <a:pPr marL="0" indent="0" algn="r">
              <a:buNone/>
            </a:pPr>
            <a:endParaRPr lang="es-ES" sz="1600" u="none" dirty="0">
              <a:solidFill>
                <a:schemeClr val="bg1"/>
              </a:solidFill>
            </a:endParaRPr>
          </a:p>
          <a:p>
            <a:pPr marL="0" indent="0" algn="r">
              <a:buNone/>
            </a:pPr>
            <a:endParaRPr lang="es-ES" sz="1600" u="none" dirty="0" smtClean="0">
              <a:solidFill>
                <a:schemeClr val="bg1"/>
              </a:solidFill>
            </a:endParaRPr>
          </a:p>
          <a:p>
            <a:pPr marL="0" indent="0" algn="r">
              <a:buFont typeface="Arial" charset="0"/>
              <a:buNone/>
            </a:pPr>
            <a:endParaRPr lang="es-ES" sz="1000" u="none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920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LTOANDINA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PORTUNIDADES DE INVERSION EN INFRAESTRUCTUR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PORTUNIDADES DE INVERSION EN INFRAESTRUCTUR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INTERBAN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INTERBAN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CUADERNO_N3</Template>
  <TotalTime>60314</TotalTime>
  <Words>1024</Words>
  <Application>Microsoft Office PowerPoint</Application>
  <PresentationFormat>Presentación en pantalla (4:3)</PresentationFormat>
  <Paragraphs>93</Paragraphs>
  <Slides>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5</vt:i4>
      </vt:variant>
      <vt:variant>
        <vt:lpstr>Títulos de diapositiva</vt:lpstr>
      </vt:variant>
      <vt:variant>
        <vt:i4>9</vt:i4>
      </vt:variant>
    </vt:vector>
  </HeadingPairs>
  <TitlesOfParts>
    <vt:vector size="16" baseType="lpstr">
      <vt:lpstr>Arial</vt:lpstr>
      <vt:lpstr>Calibri</vt:lpstr>
      <vt:lpstr>ALTOANDINAS</vt:lpstr>
      <vt:lpstr>OPORTUNIDADES DE INVERSION EN INFRAESTRUCTURA</vt:lpstr>
      <vt:lpstr>1_OPORTUNIDADES DE INVERSION EN INFRAESTRUCTURA</vt:lpstr>
      <vt:lpstr>INTERBANK</vt:lpstr>
      <vt:lpstr>1_INTERBANK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GRACIAS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TRANSPORTES</dc:title>
  <dc:creator>Gabriela Mendoza</dc:creator>
  <cp:lastModifiedBy>Rodriguez Cuba, Maria Cecilia - Prov VMC</cp:lastModifiedBy>
  <cp:revision>3249</cp:revision>
  <cp:lastPrinted>2015-09-07T18:01:55Z</cp:lastPrinted>
  <dcterms:created xsi:type="dcterms:W3CDTF">2003-01-11T17:54:40Z</dcterms:created>
  <dcterms:modified xsi:type="dcterms:W3CDTF">2017-03-17T21:06:17Z</dcterms:modified>
</cp:coreProperties>
</file>