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73" r:id="rId3"/>
    <p:sldId id="269" r:id="rId4"/>
    <p:sldId id="268" r:id="rId5"/>
    <p:sldId id="266" r:id="rId6"/>
    <p:sldId id="276" r:id="rId7"/>
    <p:sldId id="271" r:id="rId8"/>
    <p:sldId id="275" r:id="rId9"/>
    <p:sldId id="272" r:id="rId10"/>
  </p:sldIdLst>
  <p:sldSz cx="12192000" cy="6858000"/>
  <p:notesSz cx="6797675" cy="992822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ECF6"/>
    <a:srgbClr val="FEC6CA"/>
    <a:srgbClr val="05566F"/>
    <a:srgbClr val="0D95A3"/>
    <a:srgbClr val="21C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20" d="100"/>
          <a:sy n="120" d="100"/>
        </p:scale>
        <p:origin x="174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260000-0010\Estadisticas%20Postales%20II\Informacion%20de%20GORE%202017\Regiones%202016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'Evolución de Transferencias'!$D$89</c:f>
              <c:strCache>
                <c:ptCount val="1"/>
                <c:pt idx="0">
                  <c:v>Mantenimiento de Sistemas de Comunicaciones</c:v>
                </c:pt>
              </c:strCache>
            </c:strRef>
          </c:tx>
          <c:spPr>
            <a:solidFill>
              <a:srgbClr val="92ECF6"/>
            </a:solidFill>
            <a:ln w="9525" cap="flat" cmpd="sng" algn="ctr">
              <a:solidFill>
                <a:srgbClr val="00B0F0"/>
              </a:solidFill>
              <a:round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700" b="0" i="0" u="none" strike="noStrike" kern="1200" baseline="0">
                    <a:solidFill>
                      <a:sysClr val="windowText" lastClr="000000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'Evolución de Transferencias'!$C$90:$C$114</c:f>
              <c:strCache>
                <c:ptCount val="25"/>
                <c:pt idx="0">
                  <c:v>Huancavelica</c:v>
                </c:pt>
                <c:pt idx="1">
                  <c:v>Ayacucho</c:v>
                </c:pt>
                <c:pt idx="2">
                  <c:v>Cajamarca</c:v>
                </c:pt>
                <c:pt idx="3">
                  <c:v>Puno</c:v>
                </c:pt>
                <c:pt idx="4">
                  <c:v>Junín</c:v>
                </c:pt>
                <c:pt idx="5">
                  <c:v>Apurímac</c:v>
                </c:pt>
                <c:pt idx="6">
                  <c:v>Amazonas</c:v>
                </c:pt>
                <c:pt idx="7">
                  <c:v>Cusco</c:v>
                </c:pt>
                <c:pt idx="8">
                  <c:v>Loreto</c:v>
                </c:pt>
                <c:pt idx="9">
                  <c:v>Ancash</c:v>
                </c:pt>
                <c:pt idx="10">
                  <c:v>San Martín</c:v>
                </c:pt>
                <c:pt idx="11">
                  <c:v>Huánuco</c:v>
                </c:pt>
                <c:pt idx="12">
                  <c:v>La Libertad</c:v>
                </c:pt>
                <c:pt idx="13">
                  <c:v>Pasco</c:v>
                </c:pt>
                <c:pt idx="14">
                  <c:v>Piura</c:v>
                </c:pt>
                <c:pt idx="15">
                  <c:v>Arequipa</c:v>
                </c:pt>
                <c:pt idx="16">
                  <c:v>Lima</c:v>
                </c:pt>
                <c:pt idx="17">
                  <c:v>Ucayali</c:v>
                </c:pt>
                <c:pt idx="18">
                  <c:v>Madre de Dios</c:v>
                </c:pt>
                <c:pt idx="19">
                  <c:v>Tumbes</c:v>
                </c:pt>
                <c:pt idx="20">
                  <c:v>Lambayeque</c:v>
                </c:pt>
                <c:pt idx="21">
                  <c:v>Ica</c:v>
                </c:pt>
                <c:pt idx="22">
                  <c:v>Moquegua</c:v>
                </c:pt>
                <c:pt idx="23">
                  <c:v>Tacna</c:v>
                </c:pt>
                <c:pt idx="24">
                  <c:v>Callao</c:v>
                </c:pt>
              </c:strCache>
            </c:strRef>
          </c:cat>
          <c:val>
            <c:numRef>
              <c:f>'Evolución de Transferencias'!$D$90:$D$114</c:f>
              <c:numCache>
                <c:formatCode>#,##0</c:formatCode>
                <c:ptCount val="25"/>
                <c:pt idx="0">
                  <c:v>850818</c:v>
                </c:pt>
                <c:pt idx="1">
                  <c:v>791371</c:v>
                </c:pt>
                <c:pt idx="2">
                  <c:v>741228</c:v>
                </c:pt>
                <c:pt idx="3">
                  <c:v>740891</c:v>
                </c:pt>
                <c:pt idx="4">
                  <c:v>672909</c:v>
                </c:pt>
                <c:pt idx="5">
                  <c:v>601300</c:v>
                </c:pt>
                <c:pt idx="6">
                  <c:v>591914</c:v>
                </c:pt>
                <c:pt idx="7">
                  <c:v>577806</c:v>
                </c:pt>
                <c:pt idx="8">
                  <c:v>503533</c:v>
                </c:pt>
                <c:pt idx="9">
                  <c:v>491836</c:v>
                </c:pt>
                <c:pt idx="10">
                  <c:v>386278</c:v>
                </c:pt>
                <c:pt idx="11">
                  <c:v>376777</c:v>
                </c:pt>
                <c:pt idx="12">
                  <c:v>365630</c:v>
                </c:pt>
                <c:pt idx="13">
                  <c:v>361676</c:v>
                </c:pt>
                <c:pt idx="14">
                  <c:v>291091</c:v>
                </c:pt>
                <c:pt idx="15">
                  <c:v>226928</c:v>
                </c:pt>
                <c:pt idx="16">
                  <c:v>223358</c:v>
                </c:pt>
                <c:pt idx="17">
                  <c:v>201443</c:v>
                </c:pt>
                <c:pt idx="18">
                  <c:v>130799</c:v>
                </c:pt>
                <c:pt idx="19">
                  <c:v>80017</c:v>
                </c:pt>
                <c:pt idx="20">
                  <c:v>77413</c:v>
                </c:pt>
                <c:pt idx="21">
                  <c:v>74755</c:v>
                </c:pt>
                <c:pt idx="22">
                  <c:v>58954</c:v>
                </c:pt>
                <c:pt idx="23">
                  <c:v>50611</c:v>
                </c:pt>
                <c:pt idx="24">
                  <c:v>0</c:v>
                </c:pt>
              </c:numCache>
            </c:numRef>
          </c:val>
        </c:ser>
        <c:ser>
          <c:idx val="1"/>
          <c:order val="1"/>
          <c:tx>
            <c:strRef>
              <c:f>'Evolución de Transferencias'!$E$89</c:f>
              <c:strCache>
                <c:ptCount val="1"/>
                <c:pt idx="0">
                  <c:v>Promoción y Regulación de los Servicios de Telecomunicaciones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rgbClr val="00B050"/>
              </a:solidFill>
              <a:round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anchor="ctr" anchorCtr="1"/>
                <a:lstStyle/>
                <a:p>
                  <a:pPr>
                    <a:defRPr sz="700" b="0" i="0" u="none" strike="noStrike" kern="1200" baseline="0">
                      <a:solidFill>
                        <a:srgbClr val="FF0000"/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700" b="0" i="0" u="none" strike="noStrike" kern="1200" baseline="0">
                    <a:solidFill>
                      <a:sysClr val="windowText" lastClr="000000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'Evolución de Transferencias'!$C$90:$C$114</c:f>
              <c:strCache>
                <c:ptCount val="25"/>
                <c:pt idx="0">
                  <c:v>Huancavelica</c:v>
                </c:pt>
                <c:pt idx="1">
                  <c:v>Ayacucho</c:v>
                </c:pt>
                <c:pt idx="2">
                  <c:v>Cajamarca</c:v>
                </c:pt>
                <c:pt idx="3">
                  <c:v>Puno</c:v>
                </c:pt>
                <c:pt idx="4">
                  <c:v>Junín</c:v>
                </c:pt>
                <c:pt idx="5">
                  <c:v>Apurímac</c:v>
                </c:pt>
                <c:pt idx="6">
                  <c:v>Amazonas</c:v>
                </c:pt>
                <c:pt idx="7">
                  <c:v>Cusco</c:v>
                </c:pt>
                <c:pt idx="8">
                  <c:v>Loreto</c:v>
                </c:pt>
                <c:pt idx="9">
                  <c:v>Ancash</c:v>
                </c:pt>
                <c:pt idx="10">
                  <c:v>San Martín</c:v>
                </c:pt>
                <c:pt idx="11">
                  <c:v>Huánuco</c:v>
                </c:pt>
                <c:pt idx="12">
                  <c:v>La Libertad</c:v>
                </c:pt>
                <c:pt idx="13">
                  <c:v>Pasco</c:v>
                </c:pt>
                <c:pt idx="14">
                  <c:v>Piura</c:v>
                </c:pt>
                <c:pt idx="15">
                  <c:v>Arequipa</c:v>
                </c:pt>
                <c:pt idx="16">
                  <c:v>Lima</c:v>
                </c:pt>
                <c:pt idx="17">
                  <c:v>Ucayali</c:v>
                </c:pt>
                <c:pt idx="18">
                  <c:v>Madre de Dios</c:v>
                </c:pt>
                <c:pt idx="19">
                  <c:v>Tumbes</c:v>
                </c:pt>
                <c:pt idx="20">
                  <c:v>Lambayeque</c:v>
                </c:pt>
                <c:pt idx="21">
                  <c:v>Ica</c:v>
                </c:pt>
                <c:pt idx="22">
                  <c:v>Moquegua</c:v>
                </c:pt>
                <c:pt idx="23">
                  <c:v>Tacna</c:v>
                </c:pt>
                <c:pt idx="24">
                  <c:v>Callao</c:v>
                </c:pt>
              </c:strCache>
            </c:strRef>
          </c:cat>
          <c:val>
            <c:numRef>
              <c:f>'Evolución de Transferencias'!$E$90:$E$114</c:f>
              <c:numCache>
                <c:formatCode>#,##0</c:formatCode>
                <c:ptCount val="25"/>
                <c:pt idx="0">
                  <c:v>199760</c:v>
                </c:pt>
                <c:pt idx="1">
                  <c:v>199760</c:v>
                </c:pt>
                <c:pt idx="2">
                  <c:v>199760</c:v>
                </c:pt>
                <c:pt idx="3">
                  <c:v>199760</c:v>
                </c:pt>
                <c:pt idx="4">
                  <c:v>199760</c:v>
                </c:pt>
                <c:pt idx="5">
                  <c:v>199760</c:v>
                </c:pt>
                <c:pt idx="6">
                  <c:v>199760</c:v>
                </c:pt>
                <c:pt idx="7">
                  <c:v>199760</c:v>
                </c:pt>
                <c:pt idx="8">
                  <c:v>199760</c:v>
                </c:pt>
                <c:pt idx="9">
                  <c:v>199760</c:v>
                </c:pt>
                <c:pt idx="10">
                  <c:v>199760</c:v>
                </c:pt>
                <c:pt idx="11">
                  <c:v>199760</c:v>
                </c:pt>
                <c:pt idx="12">
                  <c:v>199760</c:v>
                </c:pt>
                <c:pt idx="13">
                  <c:v>199760</c:v>
                </c:pt>
                <c:pt idx="14">
                  <c:v>199760</c:v>
                </c:pt>
                <c:pt idx="15">
                  <c:v>199760</c:v>
                </c:pt>
                <c:pt idx="16">
                  <c:v>199760</c:v>
                </c:pt>
                <c:pt idx="17">
                  <c:v>199760</c:v>
                </c:pt>
                <c:pt idx="18">
                  <c:v>199760</c:v>
                </c:pt>
                <c:pt idx="19">
                  <c:v>199760</c:v>
                </c:pt>
                <c:pt idx="20">
                  <c:v>199760</c:v>
                </c:pt>
                <c:pt idx="21">
                  <c:v>199760</c:v>
                </c:pt>
                <c:pt idx="22">
                  <c:v>199760</c:v>
                </c:pt>
                <c:pt idx="23">
                  <c:v>199760</c:v>
                </c:pt>
                <c:pt idx="24">
                  <c:v>190920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74090328"/>
        <c:axId val="574086016"/>
      </c:barChart>
      <c:catAx>
        <c:axId val="574090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PE"/>
          </a:p>
        </c:txPr>
        <c:crossAx val="574086016"/>
        <c:crosses val="autoZero"/>
        <c:auto val="1"/>
        <c:lblAlgn val="ctr"/>
        <c:lblOffset val="100"/>
        <c:noMultiLvlLbl val="0"/>
      </c:catAx>
      <c:valAx>
        <c:axId val="574086016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PE"/>
          </a:p>
        </c:txPr>
        <c:crossAx val="574090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ysClr val="windowText" lastClr="000000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Century Gothic" panose="020B0502020202020204" pitchFamily="34" charset="0"/>
        </a:defRPr>
      </a:pPr>
      <a:endParaRPr lang="es-PE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0.09026</cdr:x>
      <cdr:y>0.17072</cdr:y>
    </cdr:from>
    <cdr:to>
      <cdr:x>0.14227</cdr:x>
      <cdr:y>0.21042</cdr:y>
    </cdr:to>
    <cdr:sp macro="" textlink="">
      <cdr:nvSpPr>
        <cdr:cNvPr id="3" name="CuadroTexto 2"/>
        <cdr:cNvSpPr txBox="1"/>
      </cdr:nvSpPr>
      <cdr:spPr>
        <a:xfrm xmlns:a="http://schemas.openxmlformats.org/drawingml/2006/main">
          <a:off x="1072291" y="860449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PE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991,131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0.12574</cdr:x>
      <cdr:y>0.20131</cdr:y>
    </cdr:from>
    <cdr:to>
      <cdr:x>0.17775</cdr:x>
      <cdr:y>0.241</cdr:y>
    </cdr:to>
    <cdr:sp macro="" textlink="">
      <cdr:nvSpPr>
        <cdr:cNvPr id="4" name="CuadroTexto 1"/>
        <cdr:cNvSpPr txBox="1"/>
      </cdr:nvSpPr>
      <cdr:spPr>
        <a:xfrm xmlns:a="http://schemas.openxmlformats.org/drawingml/2006/main">
          <a:off x="1493794" y="1014587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940,998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0.16457</cdr:x>
      <cdr:y>0.20294</cdr:y>
    </cdr:from>
    <cdr:to>
      <cdr:x>0.21658</cdr:x>
      <cdr:y>0.24263</cdr:y>
    </cdr:to>
    <cdr:sp macro="" textlink="">
      <cdr:nvSpPr>
        <cdr:cNvPr id="5" name="CuadroTexto 1"/>
        <cdr:cNvSpPr txBox="1"/>
      </cdr:nvSpPr>
      <cdr:spPr>
        <a:xfrm xmlns:a="http://schemas.openxmlformats.org/drawingml/2006/main">
          <a:off x="1955113" y="1022823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solidFill>
                <a:srgbClr val="FF0000"/>
              </a:solidFill>
              <a:latin typeface="Century Gothic" panose="020B0502020202020204" pitchFamily="34" charset="0"/>
            </a:rPr>
            <a:t>940,651</a:t>
          </a:r>
          <a:endParaRPr lang="es-PE" sz="700" dirty="0">
            <a:solidFill>
              <a:srgbClr val="FF0000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0.20132</cdr:x>
      <cdr:y>0.24871</cdr:y>
    </cdr:from>
    <cdr:to>
      <cdr:x>0.25333</cdr:x>
      <cdr:y>0.2884</cdr:y>
    </cdr:to>
    <cdr:sp macro="" textlink="">
      <cdr:nvSpPr>
        <cdr:cNvPr id="6" name="CuadroTexto 1"/>
        <cdr:cNvSpPr txBox="1"/>
      </cdr:nvSpPr>
      <cdr:spPr>
        <a:xfrm xmlns:a="http://schemas.openxmlformats.org/drawingml/2006/main">
          <a:off x="2391719" y="1253483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872,669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0.23807</cdr:x>
      <cdr:y>0.28793</cdr:y>
    </cdr:from>
    <cdr:to>
      <cdr:x>0.29008</cdr:x>
      <cdr:y>0.32763</cdr:y>
    </cdr:to>
    <cdr:sp macro="" textlink="">
      <cdr:nvSpPr>
        <cdr:cNvPr id="7" name="CuadroTexto 1"/>
        <cdr:cNvSpPr txBox="1"/>
      </cdr:nvSpPr>
      <cdr:spPr>
        <a:xfrm xmlns:a="http://schemas.openxmlformats.org/drawingml/2006/main">
          <a:off x="2828324" y="1451191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801,060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0.27621</cdr:x>
      <cdr:y>0.29284</cdr:y>
    </cdr:from>
    <cdr:to>
      <cdr:x>0.32822</cdr:x>
      <cdr:y>0.33253</cdr:y>
    </cdr:to>
    <cdr:sp macro="" textlink="">
      <cdr:nvSpPr>
        <cdr:cNvPr id="8" name="CuadroTexto 1"/>
        <cdr:cNvSpPr txBox="1"/>
      </cdr:nvSpPr>
      <cdr:spPr>
        <a:xfrm xmlns:a="http://schemas.openxmlformats.org/drawingml/2006/main">
          <a:off x="3281404" y="1475905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791,674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0.31088</cdr:x>
      <cdr:y>0.30591</cdr:y>
    </cdr:from>
    <cdr:to>
      <cdr:x>0.36289</cdr:x>
      <cdr:y>0.34561</cdr:y>
    </cdr:to>
    <cdr:sp macro="" textlink="">
      <cdr:nvSpPr>
        <cdr:cNvPr id="9" name="CuadroTexto 1"/>
        <cdr:cNvSpPr txBox="1"/>
      </cdr:nvSpPr>
      <cdr:spPr>
        <a:xfrm xmlns:a="http://schemas.openxmlformats.org/drawingml/2006/main">
          <a:off x="3693296" y="1541807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777,566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0.35041</cdr:x>
      <cdr:y>0.35005</cdr:y>
    </cdr:from>
    <cdr:to>
      <cdr:x>0.40241</cdr:x>
      <cdr:y>0.38974</cdr:y>
    </cdr:to>
    <cdr:sp macro="" textlink="">
      <cdr:nvSpPr>
        <cdr:cNvPr id="10" name="CuadroTexto 1"/>
        <cdr:cNvSpPr txBox="1"/>
      </cdr:nvSpPr>
      <cdr:spPr>
        <a:xfrm xmlns:a="http://schemas.openxmlformats.org/drawingml/2006/main">
          <a:off x="4162852" y="1764230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703,293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0.38739</cdr:x>
      <cdr:y>0.36312</cdr:y>
    </cdr:from>
    <cdr:to>
      <cdr:x>0.43939</cdr:x>
      <cdr:y>0.40281</cdr:y>
    </cdr:to>
    <cdr:sp macro="" textlink="">
      <cdr:nvSpPr>
        <cdr:cNvPr id="11" name="CuadroTexto 1"/>
        <cdr:cNvSpPr txBox="1"/>
      </cdr:nvSpPr>
      <cdr:spPr>
        <a:xfrm xmlns:a="http://schemas.openxmlformats.org/drawingml/2006/main">
          <a:off x="4602140" y="1830132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691,596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0.42183</cdr:x>
      <cdr:y>0.42687</cdr:y>
    </cdr:from>
    <cdr:to>
      <cdr:x>0.47384</cdr:x>
      <cdr:y>0.46656</cdr:y>
    </cdr:to>
    <cdr:sp macro="" textlink="">
      <cdr:nvSpPr>
        <cdr:cNvPr id="12" name="CuadroTexto 1"/>
        <cdr:cNvSpPr txBox="1"/>
      </cdr:nvSpPr>
      <cdr:spPr>
        <a:xfrm xmlns:a="http://schemas.openxmlformats.org/drawingml/2006/main">
          <a:off x="5011351" y="2151407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586,038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0.45858</cdr:x>
      <cdr:y>0.43014</cdr:y>
    </cdr:from>
    <cdr:to>
      <cdr:x>0.51059</cdr:x>
      <cdr:y>0.46983</cdr:y>
    </cdr:to>
    <cdr:sp macro="" textlink="">
      <cdr:nvSpPr>
        <cdr:cNvPr id="13" name="CuadroTexto 1"/>
        <cdr:cNvSpPr txBox="1"/>
      </cdr:nvSpPr>
      <cdr:spPr>
        <a:xfrm xmlns:a="http://schemas.openxmlformats.org/drawingml/2006/main">
          <a:off x="5447955" y="2167883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576,537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0.5</cdr:x>
      <cdr:y>0.43504</cdr:y>
    </cdr:from>
    <cdr:to>
      <cdr:x>0.55201</cdr:x>
      <cdr:y>0.47473</cdr:y>
    </cdr:to>
    <cdr:sp macro="" textlink="">
      <cdr:nvSpPr>
        <cdr:cNvPr id="14" name="CuadroTexto 1"/>
        <cdr:cNvSpPr txBox="1"/>
      </cdr:nvSpPr>
      <cdr:spPr>
        <a:xfrm xmlns:a="http://schemas.openxmlformats.org/drawingml/2006/main">
          <a:off x="5940000" y="2192596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565,390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0.53416</cdr:x>
      <cdr:y>0.43994</cdr:y>
    </cdr:from>
    <cdr:to>
      <cdr:x>0.58617</cdr:x>
      <cdr:y>0.47964</cdr:y>
    </cdr:to>
    <cdr:sp macro="" textlink="">
      <cdr:nvSpPr>
        <cdr:cNvPr id="15" name="CuadroTexto 1"/>
        <cdr:cNvSpPr txBox="1"/>
      </cdr:nvSpPr>
      <cdr:spPr>
        <a:xfrm xmlns:a="http://schemas.openxmlformats.org/drawingml/2006/main">
          <a:off x="6345880" y="2217310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561,436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0.57022</cdr:x>
      <cdr:y>0.48015</cdr:y>
    </cdr:from>
    <cdr:to>
      <cdr:x>0.62223</cdr:x>
      <cdr:y>0.51985</cdr:y>
    </cdr:to>
    <cdr:sp macro="" textlink="">
      <cdr:nvSpPr>
        <cdr:cNvPr id="16" name="CuadroTexto 1"/>
        <cdr:cNvSpPr txBox="1"/>
      </cdr:nvSpPr>
      <cdr:spPr>
        <a:xfrm xmlns:a="http://schemas.openxmlformats.org/drawingml/2006/main">
          <a:off x="6774248" y="2419972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490,851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0.60913</cdr:x>
      <cdr:y>0.52236</cdr:y>
    </cdr:from>
    <cdr:to>
      <cdr:x>0.66114</cdr:x>
      <cdr:y>0.56205</cdr:y>
    </cdr:to>
    <cdr:sp macro="" textlink="">
      <cdr:nvSpPr>
        <cdr:cNvPr id="17" name="CuadroTexto 1"/>
        <cdr:cNvSpPr txBox="1"/>
      </cdr:nvSpPr>
      <cdr:spPr>
        <a:xfrm xmlns:a="http://schemas.openxmlformats.org/drawingml/2006/main">
          <a:off x="7236512" y="2632689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solidFill>
                <a:srgbClr val="FF0000"/>
              </a:solidFill>
              <a:latin typeface="Century Gothic" panose="020B0502020202020204" pitchFamily="34" charset="0"/>
            </a:rPr>
            <a:t>426,688</a:t>
          </a:r>
          <a:endParaRPr lang="es-PE" sz="700" dirty="0">
            <a:solidFill>
              <a:srgbClr val="FF0000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0.64751</cdr:x>
      <cdr:y>0.52442</cdr:y>
    </cdr:from>
    <cdr:to>
      <cdr:x>0.69951</cdr:x>
      <cdr:y>0.56412</cdr:y>
    </cdr:to>
    <cdr:sp macro="" textlink="">
      <cdr:nvSpPr>
        <cdr:cNvPr id="18" name="CuadroTexto 1"/>
        <cdr:cNvSpPr txBox="1"/>
      </cdr:nvSpPr>
      <cdr:spPr>
        <a:xfrm xmlns:a="http://schemas.openxmlformats.org/drawingml/2006/main">
          <a:off x="7692386" y="2643088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423,118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0.68385</cdr:x>
      <cdr:y>0.53937</cdr:y>
    </cdr:from>
    <cdr:to>
      <cdr:x>0.73586</cdr:x>
      <cdr:y>0.57906</cdr:y>
    </cdr:to>
    <cdr:sp macro="" textlink="">
      <cdr:nvSpPr>
        <cdr:cNvPr id="19" name="CuadroTexto 1"/>
        <cdr:cNvSpPr txBox="1"/>
      </cdr:nvSpPr>
      <cdr:spPr>
        <a:xfrm xmlns:a="http://schemas.openxmlformats.org/drawingml/2006/main">
          <a:off x="8124139" y="2718401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401,203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0.72</cdr:x>
      <cdr:y>0.58541</cdr:y>
    </cdr:from>
    <cdr:to>
      <cdr:x>0.77201</cdr:x>
      <cdr:y>0.62511</cdr:y>
    </cdr:to>
    <cdr:sp macro="" textlink="">
      <cdr:nvSpPr>
        <cdr:cNvPr id="20" name="CuadroTexto 1"/>
        <cdr:cNvSpPr txBox="1"/>
      </cdr:nvSpPr>
      <cdr:spPr>
        <a:xfrm xmlns:a="http://schemas.openxmlformats.org/drawingml/2006/main">
          <a:off x="8553621" y="2950478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330,559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0.75891</cdr:x>
      <cdr:y>0.6181</cdr:y>
    </cdr:from>
    <cdr:to>
      <cdr:x>0.81092</cdr:x>
      <cdr:y>0.6578</cdr:y>
    </cdr:to>
    <cdr:sp macro="" textlink="">
      <cdr:nvSpPr>
        <cdr:cNvPr id="21" name="CuadroTexto 1"/>
        <cdr:cNvSpPr txBox="1"/>
      </cdr:nvSpPr>
      <cdr:spPr>
        <a:xfrm xmlns:a="http://schemas.openxmlformats.org/drawingml/2006/main">
          <a:off x="9015885" y="3115235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279,777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0.79445</cdr:x>
      <cdr:y>0.62137</cdr:y>
    </cdr:from>
    <cdr:to>
      <cdr:x>0.84646</cdr:x>
      <cdr:y>0.66106</cdr:y>
    </cdr:to>
    <cdr:sp macro="" textlink="">
      <cdr:nvSpPr>
        <cdr:cNvPr id="22" name="CuadroTexto 1"/>
        <cdr:cNvSpPr txBox="1"/>
      </cdr:nvSpPr>
      <cdr:spPr>
        <a:xfrm xmlns:a="http://schemas.openxmlformats.org/drawingml/2006/main">
          <a:off x="9438074" y="3131710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277,173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0.83164</cdr:x>
      <cdr:y>0.61647</cdr:y>
    </cdr:from>
    <cdr:to>
      <cdr:x>0.88365</cdr:x>
      <cdr:y>0.65616</cdr:y>
    </cdr:to>
    <cdr:sp macro="" textlink="">
      <cdr:nvSpPr>
        <cdr:cNvPr id="23" name="CuadroTexto 1"/>
        <cdr:cNvSpPr txBox="1"/>
      </cdr:nvSpPr>
      <cdr:spPr>
        <a:xfrm xmlns:a="http://schemas.openxmlformats.org/drawingml/2006/main">
          <a:off x="9879913" y="3106997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274,515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0.87047</cdr:x>
      <cdr:y>0.62954</cdr:y>
    </cdr:from>
    <cdr:to>
      <cdr:x>0.92248</cdr:x>
      <cdr:y>0.66924</cdr:y>
    </cdr:to>
    <cdr:sp macro="" textlink="">
      <cdr:nvSpPr>
        <cdr:cNvPr id="24" name="CuadroTexto 1"/>
        <cdr:cNvSpPr txBox="1"/>
      </cdr:nvSpPr>
      <cdr:spPr>
        <a:xfrm xmlns:a="http://schemas.openxmlformats.org/drawingml/2006/main">
          <a:off x="10341232" y="3172899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solidFill>
                <a:srgbClr val="FF0000"/>
              </a:solidFill>
              <a:latin typeface="Century Gothic" panose="020B0502020202020204" pitchFamily="34" charset="0"/>
            </a:rPr>
            <a:t>258,714</a:t>
          </a:r>
          <a:endParaRPr lang="es-PE" sz="700" dirty="0">
            <a:solidFill>
              <a:srgbClr val="FF0000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0.90723</cdr:x>
      <cdr:y>0.62954</cdr:y>
    </cdr:from>
    <cdr:to>
      <cdr:x>0.95923</cdr:x>
      <cdr:y>0.66924</cdr:y>
    </cdr:to>
    <cdr:sp macro="" textlink="">
      <cdr:nvSpPr>
        <cdr:cNvPr id="25" name="CuadroTexto 1"/>
        <cdr:cNvSpPr txBox="1"/>
      </cdr:nvSpPr>
      <cdr:spPr>
        <a:xfrm xmlns:a="http://schemas.openxmlformats.org/drawingml/2006/main">
          <a:off x="10777838" y="3172900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solidFill>
                <a:srgbClr val="FF0000"/>
              </a:solidFill>
              <a:latin typeface="Century Gothic" panose="020B0502020202020204" pitchFamily="34" charset="0"/>
            </a:rPr>
            <a:t>250,371</a:t>
          </a:r>
          <a:endParaRPr lang="es-PE" sz="700" dirty="0">
            <a:solidFill>
              <a:srgbClr val="FF0000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0.94076</cdr:x>
      <cdr:y>0.67204</cdr:y>
    </cdr:from>
    <cdr:to>
      <cdr:x>0.99277</cdr:x>
      <cdr:y>0.71173</cdr:y>
    </cdr:to>
    <cdr:sp macro="" textlink="">
      <cdr:nvSpPr>
        <cdr:cNvPr id="26" name="CuadroTexto 1"/>
        <cdr:cNvSpPr txBox="1"/>
      </cdr:nvSpPr>
      <cdr:spPr>
        <a:xfrm xmlns:a="http://schemas.openxmlformats.org/drawingml/2006/main">
          <a:off x="11176258" y="3387083"/>
          <a:ext cx="617838" cy="20005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PE" sz="700" dirty="0" smtClean="0">
              <a:latin typeface="Century Gothic" panose="020B0502020202020204" pitchFamily="34" charset="0"/>
            </a:rPr>
            <a:t>190,920</a:t>
          </a:r>
          <a:endParaRPr lang="es-PE" sz="700" dirty="0">
            <a:latin typeface="Century Gothic" panose="020B0502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99300-B7D8-42C0-8919-1FEFC90F0CD2}" type="datetimeFigureOut">
              <a:rPr lang="es-PE" smtClean="0"/>
              <a:t>07/03/2017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A034F-6648-47B6-AFE3-E2580E5E304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9002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947DF-6F90-42DC-AA51-F7BD7DD67F25}" type="datetimeFigureOut">
              <a:rPr lang="es-PE" smtClean="0"/>
              <a:t>07/03/2017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1E886-A6F0-4941-9F75-F753B631E5C8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2582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1414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6866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2324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3769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496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0F7CB-01AC-CE4F-B374-A3A4333ADA91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984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29DF0-D611-45AE-89AA-CF9EFA7356F2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66044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DD0C6-4674-4B72-8566-0F0F56CAEA62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770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F92E6-DF39-4474-A455-D117B486A55D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1021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FEBD8-CA44-4F86-A7D2-6936D230678E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75638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684EA-2D32-4A26-B834-1CDAB7DD9F68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1801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F2853-01F5-4F1F-87C3-BC293C388DA5}" type="datetime1">
              <a:rPr lang="es-PE" smtClean="0"/>
              <a:t>07/03/2017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91414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142E-202F-4C0B-A3A2-D38E970B41AA}" type="datetime1">
              <a:rPr lang="es-PE" smtClean="0"/>
              <a:t>07/03/2017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779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8D143-9927-4431-B52A-2FE7D7AEF32E}" type="datetime1">
              <a:rPr lang="es-PE" smtClean="0"/>
              <a:t>07/03/2017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8380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F5C7-725E-40C4-B601-93AC67EAB34E}" type="datetime1">
              <a:rPr lang="es-PE" smtClean="0"/>
              <a:t>07/03/2017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56113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06147-9A15-404C-9781-DBCB7BD92D92}" type="datetime1">
              <a:rPr lang="es-PE" smtClean="0"/>
              <a:t>07/03/2017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9305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49D35-54A7-4590-8FD9-76AC153AA072}" type="datetime1">
              <a:rPr lang="es-PE" smtClean="0"/>
              <a:t>07/03/2017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19454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5DC37-3595-49D3-B097-4F529D2256B1}" type="datetime1">
              <a:rPr lang="es-PE" smtClean="0"/>
              <a:t>07/03/2017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09BE2-E6A0-4948-A8A5-275AF623926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18089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162299" y="4541322"/>
            <a:ext cx="80036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b-NO" sz="1600" dirty="0" smtClean="0">
                <a:solidFill>
                  <a:schemeClr val="accent2"/>
                </a:solidFill>
                <a:latin typeface="Century Gothic" panose="020B0502020202020204" pitchFamily="34" charset="0"/>
                <a:ea typeface="Arial Rounded MT Bold" charset="0"/>
                <a:cs typeface="Arial Rounded MT Bold" charset="0"/>
              </a:rPr>
              <a:t>2016 – I SEMESTRE</a:t>
            </a:r>
            <a:endParaRPr lang="es-PE" sz="1600" dirty="0">
              <a:solidFill>
                <a:schemeClr val="accent2"/>
              </a:solidFill>
              <a:latin typeface="Century Gothic" panose="020B0502020202020204" pitchFamily="34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096397" y="2188622"/>
            <a:ext cx="80036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4400" dirty="0" smtClean="0">
                <a:latin typeface="Century Gothic" panose="020B0502020202020204" pitchFamily="34" charset="0"/>
                <a:ea typeface="Arial Rounded MT Bold" charset="0"/>
                <a:cs typeface="Arial Rounded MT Bold" charset="0"/>
              </a:rPr>
              <a:t>INFORME SITUACIONAL:</a:t>
            </a:r>
          </a:p>
          <a:p>
            <a:pPr algn="ctr"/>
            <a:r>
              <a:rPr lang="es-PE" sz="4400" dirty="0" smtClean="0">
                <a:latin typeface="Century Gothic" panose="020B0502020202020204" pitchFamily="34" charset="0"/>
                <a:ea typeface="Arial Rounded MT Bold" charset="0"/>
                <a:cs typeface="Arial Rounded MT Bold" charset="0"/>
              </a:rPr>
              <a:t>GOBIERNOS REGIONALES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1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44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CONTENIDO</a:t>
            </a:r>
            <a:endParaRPr lang="es-PE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719486" cy="380905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s-PE" sz="2400" dirty="0" smtClean="0"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E" sz="2400" dirty="0">
                <a:latin typeface="Century Gothic" panose="020B0502020202020204" pitchFamily="34" charset="0"/>
              </a:rPr>
              <a:t>FUNCIONES TRANSFERIDAS EN MATERIA DE TELECOMUNICACIONES</a:t>
            </a:r>
          </a:p>
          <a:p>
            <a:pPr marL="0" indent="0">
              <a:buNone/>
            </a:pPr>
            <a:endParaRPr lang="es-PE" sz="2400" dirty="0" smtClean="0"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E" sz="2400" dirty="0" smtClean="0">
                <a:latin typeface="Century Gothic" panose="020B0502020202020204" pitchFamily="34" charset="0"/>
              </a:rPr>
              <a:t>REPORTE SITUACIONAL: CUMPLIMIENTO EN EL ENVÍO DE </a:t>
            </a:r>
            <a:r>
              <a:rPr lang="es-PE" sz="2400" dirty="0" smtClean="0">
                <a:latin typeface="Century Gothic" panose="020B0502020202020204" pitchFamily="34" charset="0"/>
              </a:rPr>
              <a:t>INFORMACIÓN</a:t>
            </a:r>
          </a:p>
          <a:p>
            <a:pPr>
              <a:buFont typeface="Wingdings" panose="05000000000000000000" pitchFamily="2" charset="2"/>
              <a:buChar char="Ø"/>
            </a:pPr>
            <a:endParaRPr lang="es-PE" sz="2400" dirty="0"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E" sz="2400" dirty="0">
                <a:latin typeface="Century Gothic" panose="020B0502020202020204" pitchFamily="34" charset="0"/>
              </a:rPr>
              <a:t>DISTRIBUCIÓN DE RECURSOS A LOS GOBIERNOS REGIONALES (S/): AÑO </a:t>
            </a:r>
            <a:r>
              <a:rPr lang="es-PE" sz="2400" dirty="0" smtClean="0">
                <a:latin typeface="Century Gothic" panose="020B0502020202020204" pitchFamily="34" charset="0"/>
              </a:rPr>
              <a:t>2016</a:t>
            </a:r>
            <a:endParaRPr lang="es-PE" sz="2400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s-PE" sz="2400" dirty="0" smtClean="0"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E" sz="2400" dirty="0" smtClean="0">
                <a:latin typeface="Century Gothic" panose="020B0502020202020204" pitchFamily="34" charset="0"/>
              </a:rPr>
              <a:t>NIVEL DE EJECUCIÓN</a:t>
            </a:r>
          </a:p>
          <a:p>
            <a:pPr marL="0" indent="0">
              <a:buNone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2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5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ángulo redondeado 14"/>
              <p:cNvSpPr/>
              <p:nvPr/>
            </p:nvSpPr>
            <p:spPr>
              <a:xfrm>
                <a:off x="451451" y="1288586"/>
                <a:ext cx="1064310" cy="900000"/>
              </a:xfrm>
              <a:prstGeom prst="roundRect">
                <a:avLst>
                  <a:gd name="adj" fmla="val 7777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PE" sz="2400" dirty="0" smtClean="0">
                    <a:solidFill>
                      <a:schemeClr val="accent2"/>
                    </a:solidFill>
                    <a:latin typeface="Century Gothic" panose="020B0502020202020204" pitchFamily="34" charset="0"/>
                  </a:rPr>
                  <a:t>:</a:t>
                </a:r>
                <a:endParaRPr lang="es-PE" sz="2400" dirty="0">
                  <a:solidFill>
                    <a:schemeClr val="accent2"/>
                  </a:solidFill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15" name="Rectángulo redondeado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51" y="1288586"/>
                <a:ext cx="1064310" cy="900000"/>
              </a:xfrm>
              <a:prstGeom prst="roundRect">
                <a:avLst>
                  <a:gd name="adj" fmla="val 7777"/>
                </a:avLst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ángulo redondeado 16"/>
          <p:cNvSpPr/>
          <p:nvPr/>
        </p:nvSpPr>
        <p:spPr>
          <a:xfrm>
            <a:off x="1689664" y="2301199"/>
            <a:ext cx="10035315" cy="900000"/>
          </a:xfrm>
          <a:prstGeom prst="roundRect">
            <a:avLst>
              <a:gd name="adj" fmla="val 7777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ctr"/>
            <a:r>
              <a:rPr lang="es-PE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Promover, ejecutar y concesionar los proyectos regionales de telecomunicaciones de su competencia, en concordancia con la normatividad nacional y los convenios internacionales. Asimismo, promover la inversión privada en proyectos de telecomunicaciones, de acuerdo a la ley de la materia.</a:t>
            </a:r>
          </a:p>
        </p:txBody>
      </p:sp>
      <p:sp>
        <p:nvSpPr>
          <p:cNvPr id="20" name="Rectángulo redondeado 19"/>
          <p:cNvSpPr/>
          <p:nvPr/>
        </p:nvSpPr>
        <p:spPr>
          <a:xfrm>
            <a:off x="1670009" y="3313812"/>
            <a:ext cx="10027076" cy="900000"/>
          </a:xfrm>
          <a:prstGeom prst="roundRect">
            <a:avLst>
              <a:gd name="adj" fmla="val 7777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ctr"/>
            <a:r>
              <a:rPr lang="es-PE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Fomentar y fortalecer el desarrollo de medios de comunicación regional y de una red pública de comunicaciones en la Región.</a:t>
            </a:r>
          </a:p>
        </p:txBody>
      </p:sp>
      <p:sp>
        <p:nvSpPr>
          <p:cNvPr id="28" name="Rectángulo redondeado 27"/>
          <p:cNvSpPr/>
          <p:nvPr/>
        </p:nvSpPr>
        <p:spPr>
          <a:xfrm>
            <a:off x="1689664" y="4326425"/>
            <a:ext cx="10007421" cy="900000"/>
          </a:xfrm>
          <a:prstGeom prst="roundRect">
            <a:avLst>
              <a:gd name="adj" fmla="val 7777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ctr"/>
            <a:r>
              <a:rPr lang="es-PE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Coordinar con el Gobierno Nacional las autorizaciones de la radio y televisión regional y el Gobierno Nacional otorga las licencias correspondientes, en armonía con las políticas y normatividad nacional y los convenios internacionales.</a:t>
            </a:r>
          </a:p>
        </p:txBody>
      </p:sp>
      <p:sp>
        <p:nvSpPr>
          <p:cNvPr id="29" name="Rectángulo redondeado 28"/>
          <p:cNvSpPr/>
          <p:nvPr/>
        </p:nvSpPr>
        <p:spPr>
          <a:xfrm>
            <a:off x="1689664" y="5339038"/>
            <a:ext cx="10025184" cy="900000"/>
          </a:xfrm>
          <a:prstGeom prst="roundRect">
            <a:avLst>
              <a:gd name="adj" fmla="val 7777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ctr"/>
            <a:r>
              <a:rPr lang="es-PE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Participar en los proyectos de comunicaciones a cargo del gobierno nacional.</a:t>
            </a:r>
          </a:p>
        </p:txBody>
      </p:sp>
      <p:sp>
        <p:nvSpPr>
          <p:cNvPr id="30" name="Rectángulo redondeado 29"/>
          <p:cNvSpPr/>
          <p:nvPr/>
        </p:nvSpPr>
        <p:spPr>
          <a:xfrm>
            <a:off x="1689664" y="1288586"/>
            <a:ext cx="10035316" cy="900000"/>
          </a:xfrm>
          <a:prstGeom prst="roundRect">
            <a:avLst>
              <a:gd name="adj" fmla="val 7777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ctr"/>
            <a:r>
              <a:rPr lang="es-PE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Formular, aprobar, ejecutar, dirigir, controlar y administrar los planes y políticas en materia de telecomunicaciones de la región, de conformidad con las políticas nacionales y los planes sectoriales.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Rectángulo redondeado 30"/>
              <p:cNvSpPr/>
              <p:nvPr/>
            </p:nvSpPr>
            <p:spPr>
              <a:xfrm>
                <a:off x="451451" y="2301199"/>
                <a:ext cx="1064310" cy="900000"/>
              </a:xfrm>
              <a:prstGeom prst="roundRect">
                <a:avLst>
                  <a:gd name="adj" fmla="val 7777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PE" sz="2400" dirty="0" smtClean="0">
                    <a:solidFill>
                      <a:schemeClr val="accent2"/>
                    </a:solidFill>
                  </a:rPr>
                  <a:t>:</a:t>
                </a:r>
                <a:endParaRPr lang="es-PE" sz="2400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31" name="Rectángulo redondeado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51" y="2301199"/>
                <a:ext cx="1064310" cy="900000"/>
              </a:xfrm>
              <a:prstGeom prst="roundRect">
                <a:avLst>
                  <a:gd name="adj" fmla="val 7777"/>
                </a:avLst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ángulo redondeado 31"/>
              <p:cNvSpPr/>
              <p:nvPr/>
            </p:nvSpPr>
            <p:spPr>
              <a:xfrm>
                <a:off x="451451" y="3313812"/>
                <a:ext cx="1064310" cy="900000"/>
              </a:xfrm>
              <a:prstGeom prst="roundRect">
                <a:avLst>
                  <a:gd name="adj" fmla="val 7777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s-PE" sz="2400" dirty="0" smtClean="0">
                    <a:solidFill>
                      <a:schemeClr val="accent2"/>
                    </a:solidFill>
                  </a:rPr>
                  <a:t>:</a:t>
                </a:r>
                <a:endParaRPr lang="es-PE" sz="2400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32" name="Rectángulo redondeado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51" y="3313812"/>
                <a:ext cx="1064310" cy="900000"/>
              </a:xfrm>
              <a:prstGeom prst="roundRect">
                <a:avLst>
                  <a:gd name="adj" fmla="val 7777"/>
                </a:avLst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Rectángulo redondeado 32"/>
              <p:cNvSpPr/>
              <p:nvPr/>
            </p:nvSpPr>
            <p:spPr>
              <a:xfrm>
                <a:off x="451451" y="4326425"/>
                <a:ext cx="1064310" cy="900000"/>
              </a:xfrm>
              <a:prstGeom prst="roundRect">
                <a:avLst>
                  <a:gd name="adj" fmla="val 7777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s-PE" sz="2400" dirty="0" smtClean="0">
                    <a:solidFill>
                      <a:schemeClr val="accent2"/>
                    </a:solidFill>
                  </a:rPr>
                  <a:t>:</a:t>
                </a:r>
                <a:endParaRPr lang="es-PE" sz="2400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33" name="Rectángulo redondeado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51" y="4326425"/>
                <a:ext cx="1064310" cy="900000"/>
              </a:xfrm>
              <a:prstGeom prst="roundRect">
                <a:avLst>
                  <a:gd name="adj" fmla="val 7777"/>
                </a:avLst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ectángulo redondeado 33"/>
              <p:cNvSpPr/>
              <p:nvPr/>
            </p:nvSpPr>
            <p:spPr>
              <a:xfrm>
                <a:off x="451451" y="5339038"/>
                <a:ext cx="1064310" cy="900000"/>
              </a:xfrm>
              <a:prstGeom prst="roundRect">
                <a:avLst>
                  <a:gd name="adj" fmla="val 7777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PE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</m:oMath>
                </a14:m>
                <a:r>
                  <a:rPr lang="es-PE" sz="2400" dirty="0" smtClean="0">
                    <a:solidFill>
                      <a:schemeClr val="accent2"/>
                    </a:solidFill>
                  </a:rPr>
                  <a:t>:</a:t>
                </a:r>
                <a:endParaRPr lang="es-PE" sz="2400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34" name="Rectángulo redondeado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51" y="5339038"/>
                <a:ext cx="1064310" cy="900000"/>
              </a:xfrm>
              <a:prstGeom prst="roundRect">
                <a:avLst>
                  <a:gd name="adj" fmla="val 7777"/>
                </a:avLst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CuadroTexto 39"/>
          <p:cNvSpPr txBox="1"/>
          <p:nvPr/>
        </p:nvSpPr>
        <p:spPr>
          <a:xfrm>
            <a:off x="451451" y="6239038"/>
            <a:ext cx="1125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700" b="1" u="sng" dirty="0" smtClean="0">
                <a:latin typeface="Century Gothic" panose="020B0502020202020204" pitchFamily="34" charset="0"/>
              </a:rPr>
              <a:t>Nota</a:t>
            </a:r>
            <a:r>
              <a:rPr lang="es-PE" sz="700" b="1" dirty="0" smtClean="0">
                <a:latin typeface="Century Gothic" panose="020B0502020202020204" pitchFamily="34" charset="0"/>
              </a:rPr>
              <a:t>:</a:t>
            </a:r>
          </a:p>
          <a:p>
            <a:r>
              <a:rPr lang="es-PE" sz="700" dirty="0">
                <a:latin typeface="Century Gothic" panose="020B0502020202020204" pitchFamily="34" charset="0"/>
              </a:rPr>
              <a:t>(*) De acuerdo al artículo 57° de la Ley Orgánica de Gobiernos Regionales - Ley N° 27867,  corresponde a los Gobiernos Regionales ejercer cinco (05) funciones en materia de telecomunicaciones, las cuales fueron transferidas por el Ministerio de Transportes y Comunicaciones.</a:t>
            </a:r>
          </a:p>
          <a:p>
            <a:r>
              <a:rPr lang="es-PE" sz="700" dirty="0" smtClean="0">
                <a:latin typeface="Century Gothic" panose="020B0502020202020204" pitchFamily="34" charset="0"/>
              </a:rPr>
              <a:t>Elaboración: </a:t>
            </a:r>
            <a:r>
              <a:rPr lang="es-PE" sz="7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177543" y="180642"/>
            <a:ext cx="10053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dirty="0">
                <a:solidFill>
                  <a:schemeClr val="accent2"/>
                </a:solidFill>
                <a:latin typeface="Century Gothic" panose="020B0502020202020204" pitchFamily="34" charset="0"/>
              </a:rPr>
              <a:t>FUNCIONES TRANSFERIDAS EN MATERIA DE TELECOMUNICACIONES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3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26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177542" y="180642"/>
            <a:ext cx="11726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REPORTE SITUACIONAL: CUMPLIMIENTO EN EL ENVÍO DE INFORMACIÓN (I)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280080" y="3522654"/>
            <a:ext cx="1919417" cy="7760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Reporte situacional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3076821" y="1546056"/>
            <a:ext cx="1919417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Función Transferida 1-DGRAIC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3076817" y="2534720"/>
            <a:ext cx="1919417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Función Transferida 2 y 5-FITEL</a:t>
            </a:r>
          </a:p>
        </p:txBody>
      </p:sp>
      <p:sp>
        <p:nvSpPr>
          <p:cNvPr id="14" name="Rectángulo redondeado 13"/>
          <p:cNvSpPr/>
          <p:nvPr/>
        </p:nvSpPr>
        <p:spPr>
          <a:xfrm>
            <a:off x="3076820" y="3523384"/>
            <a:ext cx="1919417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Función Transferida 3-DGCSC</a:t>
            </a:r>
          </a:p>
        </p:txBody>
      </p:sp>
      <p:sp>
        <p:nvSpPr>
          <p:cNvPr id="15" name="Rectángulo redondeado 14"/>
          <p:cNvSpPr/>
          <p:nvPr/>
        </p:nvSpPr>
        <p:spPr>
          <a:xfrm>
            <a:off x="3076819" y="4565881"/>
            <a:ext cx="1919417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Función Transferida 4-DGCC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3076818" y="5630129"/>
            <a:ext cx="1919417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Función Transferida 4-DGAT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3076821" y="1147052"/>
            <a:ext cx="1919417" cy="2864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Formato:</a:t>
            </a:r>
            <a:endParaRPr lang="es-PE" sz="12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5101202" y="1546055"/>
            <a:ext cx="6480000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completa: 3 GR (Cajamarca, Loreto y Tumbes).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parcial: 5 GR (Huancavelica, La Libertad, Madre de Dios, Pasco y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).</a:t>
            </a:r>
          </a:p>
          <a:p>
            <a:pPr marL="171450" indent="-1714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Otro formato: 4 GR (Callao, Cusco, Junín y San Martín).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No </a:t>
            </a:r>
            <a:r>
              <a:rPr lang="es-PE" sz="1050" dirty="0">
                <a:solidFill>
                  <a:schemeClr val="tx1"/>
                </a:solidFill>
                <a:latin typeface="Century Gothic" panose="020B0502020202020204" pitchFamily="34" charset="0"/>
              </a:rPr>
              <a:t>reportaron: 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13 GR (Amazonas, Ancash, Apurímac,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Ayacucho, Huánuco, Ica , Lambayeque, Lima,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Piura,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Ucayali).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Rectángulo redondeado 19"/>
          <p:cNvSpPr/>
          <p:nvPr/>
        </p:nvSpPr>
        <p:spPr>
          <a:xfrm>
            <a:off x="5101202" y="2579971"/>
            <a:ext cx="6480000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completa: 5 GR (Cajamarca, Huancavelica, La Libertad, Pasco y Tumbes).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parcial: 2 GR (Loreto y Madre de Dios).</a:t>
            </a:r>
          </a:p>
          <a:p>
            <a:pPr marL="171450" indent="-1714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Otro formato: 4 GR (Callao, Cusco, Junín y San Martín).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No </a:t>
            </a:r>
            <a:r>
              <a:rPr lang="es-PE" sz="1050" dirty="0">
                <a:solidFill>
                  <a:schemeClr val="tx1"/>
                </a:solidFill>
                <a:latin typeface="Century Gothic" panose="020B0502020202020204" pitchFamily="34" charset="0"/>
              </a:rPr>
              <a:t>reportaron: 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14 GR (Amazonas, Ancash, Apurímac,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Ayacucho, Huánuco, Ica , Lambayeque, Lima,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Piura,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Ucayali).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Rectángulo redondeado 20"/>
          <p:cNvSpPr/>
          <p:nvPr/>
        </p:nvSpPr>
        <p:spPr>
          <a:xfrm>
            <a:off x="5101202" y="3613887"/>
            <a:ext cx="6480000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completa: 5 GR (Cajamarca, Madre de Dios, Pasco,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Tumbes).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parcial: 3 GR (Huancavelica, La Libertad y Loreto).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Otro formato: 4 GR (Callao, Cusco, Junín y San Martín).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No </a:t>
            </a:r>
            <a:r>
              <a:rPr lang="es-PE" sz="1050" dirty="0">
                <a:solidFill>
                  <a:schemeClr val="tx1"/>
                </a:solidFill>
                <a:latin typeface="Century Gothic" panose="020B0502020202020204" pitchFamily="34" charset="0"/>
              </a:rPr>
              <a:t>reportaron: 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13 GR (Amazonas, Ancash, Apurímac,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Ayacucho, Huánuco, Ica , Lambayeque, Lima,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Piura,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Ucayali).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tángulo redondeado 21"/>
          <p:cNvSpPr/>
          <p:nvPr/>
        </p:nvSpPr>
        <p:spPr>
          <a:xfrm>
            <a:off x="5101202" y="4716095"/>
            <a:ext cx="6480000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completa: 6 GR (Cajamarca, La Libertad, Madre de Dios, Pasco,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Tumbes).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parcial: 2 GR (Huancavelica y Loreto).</a:t>
            </a:r>
          </a:p>
          <a:p>
            <a:pPr marL="171450" indent="-1714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Otro formato: 4 GR (Callao, Cusco, Junín y San Martín).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No </a:t>
            </a:r>
            <a:r>
              <a:rPr lang="es-PE" sz="1050" dirty="0">
                <a:solidFill>
                  <a:schemeClr val="tx1"/>
                </a:solidFill>
                <a:latin typeface="Century Gothic" panose="020B0502020202020204" pitchFamily="34" charset="0"/>
              </a:rPr>
              <a:t>reportaron: 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13 GR (Amazonas, Ancash, Apurímac,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Ayacucho, Huánuco, Ica , Lambayeque, Lima,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Piura,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Ucayali).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tángulo redondeado 22"/>
          <p:cNvSpPr/>
          <p:nvPr/>
        </p:nvSpPr>
        <p:spPr>
          <a:xfrm>
            <a:off x="5101202" y="5818303"/>
            <a:ext cx="6480000" cy="776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completa: 3 GR (Cajamarca, Madre de Dios y Tumbes).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Información parcial: 3 GR (Huancavelica, Loreto y Pasco).</a:t>
            </a:r>
          </a:p>
          <a:p>
            <a:pPr marL="171450" indent="-1714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Otro formato: 4 GR (Callao, Cusco, Junín y San Martín).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No </a:t>
            </a:r>
            <a:r>
              <a:rPr lang="es-PE" sz="1050" dirty="0">
                <a:solidFill>
                  <a:schemeClr val="tx1"/>
                </a:solidFill>
                <a:latin typeface="Century Gothic" panose="020B0502020202020204" pitchFamily="34" charset="0"/>
              </a:rPr>
              <a:t>reportaron: 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15 GR (Amazonas, Ancash, Apurímac,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Ayacucho, Huánuco, Ica , La Libertad, Lambayeque, Lima,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Piura,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es-PE" sz="105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r>
              <a:rPr lang="es-PE" sz="105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Ucayali).</a:t>
            </a:r>
            <a:endParaRPr lang="es-PE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7381494" y="1141276"/>
            <a:ext cx="1919417" cy="2864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Descripción:</a:t>
            </a:r>
            <a:endParaRPr lang="es-PE" sz="12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7" name="Conector recto de flecha 26"/>
          <p:cNvCxnSpPr>
            <a:stCxn id="11" idx="3"/>
            <a:endCxn id="12" idx="1"/>
          </p:cNvCxnSpPr>
          <p:nvPr/>
        </p:nvCxnSpPr>
        <p:spPr>
          <a:xfrm flipV="1">
            <a:off x="2199497" y="1934075"/>
            <a:ext cx="877324" cy="197659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11" idx="3"/>
            <a:endCxn id="13" idx="1"/>
          </p:cNvCxnSpPr>
          <p:nvPr/>
        </p:nvCxnSpPr>
        <p:spPr>
          <a:xfrm flipV="1">
            <a:off x="2199497" y="2922739"/>
            <a:ext cx="877320" cy="98793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>
            <a:stCxn id="11" idx="3"/>
            <a:endCxn id="14" idx="1"/>
          </p:cNvCxnSpPr>
          <p:nvPr/>
        </p:nvCxnSpPr>
        <p:spPr>
          <a:xfrm>
            <a:off x="2199497" y="3910673"/>
            <a:ext cx="877323" cy="73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/>
          <p:cNvCxnSpPr>
            <a:stCxn id="11" idx="3"/>
            <a:endCxn id="15" idx="1"/>
          </p:cNvCxnSpPr>
          <p:nvPr/>
        </p:nvCxnSpPr>
        <p:spPr>
          <a:xfrm>
            <a:off x="2199497" y="3910673"/>
            <a:ext cx="877322" cy="1043227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de flecha 35"/>
          <p:cNvCxnSpPr>
            <a:stCxn id="11" idx="3"/>
            <a:endCxn id="16" idx="1"/>
          </p:cNvCxnSpPr>
          <p:nvPr/>
        </p:nvCxnSpPr>
        <p:spPr>
          <a:xfrm>
            <a:off x="2199497" y="3910673"/>
            <a:ext cx="877321" cy="210747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/>
          <p:cNvSpPr txBox="1"/>
          <p:nvPr/>
        </p:nvSpPr>
        <p:spPr>
          <a:xfrm>
            <a:off x="280080" y="6423962"/>
            <a:ext cx="22171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38" name="Marcador de número de diapositiva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4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80080" y="5079077"/>
            <a:ext cx="22563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700" dirty="0">
                <a:latin typeface="Century Gothic" panose="020B0502020202020204" pitchFamily="34" charset="0"/>
              </a:rPr>
              <a:t>Leyenda:</a:t>
            </a:r>
          </a:p>
          <a:p>
            <a:pPr algn="just"/>
            <a:r>
              <a:rPr lang="es-PE" sz="700" dirty="0">
                <a:latin typeface="Century Gothic" panose="020B0502020202020204" pitchFamily="34" charset="0"/>
              </a:rPr>
              <a:t> </a:t>
            </a:r>
          </a:p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s-PE" sz="700" dirty="0">
                <a:latin typeface="Century Gothic" panose="020B0502020202020204" pitchFamily="34" charset="0"/>
              </a:rPr>
              <a:t>Información completa: Todas las hojas de los formatos están llenadas.</a:t>
            </a:r>
          </a:p>
          <a:p>
            <a:pPr marL="171450" indent="-1714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s-PE" sz="700" dirty="0">
                <a:latin typeface="Century Gothic" panose="020B0502020202020204" pitchFamily="34" charset="0"/>
              </a:rPr>
              <a:t>Información parcial: Algunas hojas de los formatos están vacías.</a:t>
            </a:r>
          </a:p>
          <a:p>
            <a:pPr marL="171450" indent="-1714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PE" sz="700" dirty="0">
                <a:latin typeface="Century Gothic" panose="020B0502020202020204" pitchFamily="34" charset="0"/>
              </a:rPr>
              <a:t>Otro formato: Envío en un formato diferente al solicitado.</a:t>
            </a:r>
          </a:p>
          <a:p>
            <a:pPr marL="171450" indent="-171450"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PE" sz="700" dirty="0">
                <a:latin typeface="Century Gothic" panose="020B0502020202020204" pitchFamily="34" charset="0"/>
              </a:rPr>
              <a:t>No reportaron: </a:t>
            </a:r>
            <a:r>
              <a:rPr lang="es-PE" sz="700" dirty="0">
                <a:latin typeface="Century Gothic" panose="020B0502020202020204" pitchFamily="34" charset="0"/>
              </a:rPr>
              <a:t>Ninguna hoja de los formatos están </a:t>
            </a:r>
            <a:r>
              <a:rPr lang="es-PE" sz="700" dirty="0" smtClean="0">
                <a:latin typeface="Century Gothic" panose="020B0502020202020204" pitchFamily="34" charset="0"/>
              </a:rPr>
              <a:t>llenadas o el GR </a:t>
            </a:r>
            <a:r>
              <a:rPr lang="es-PE" sz="700" dirty="0">
                <a:latin typeface="Century Gothic" panose="020B0502020202020204" pitchFamily="34" charset="0"/>
              </a:rPr>
              <a:t>no cumplió con enviar su información</a:t>
            </a:r>
            <a:r>
              <a:rPr lang="es-PE" sz="700" dirty="0" smtClean="0">
                <a:latin typeface="Century Gothic" panose="020B0502020202020204" pitchFamily="34" charset="0"/>
              </a:rPr>
              <a:t>.</a:t>
            </a:r>
            <a:endParaRPr lang="es-PE" sz="7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24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pa del peru con sus departamen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46" y="845277"/>
            <a:ext cx="4012383" cy="5760000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102" name="Conector 101"/>
          <p:cNvSpPr/>
          <p:nvPr/>
        </p:nvSpPr>
        <p:spPr>
          <a:xfrm>
            <a:off x="2592075" y="5454397"/>
            <a:ext cx="144000" cy="144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5" name="Conector 114"/>
          <p:cNvSpPr/>
          <p:nvPr/>
        </p:nvSpPr>
        <p:spPr>
          <a:xfrm>
            <a:off x="2598073" y="5724542"/>
            <a:ext cx="144000" cy="144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3" name="Rectángulo 172"/>
          <p:cNvSpPr/>
          <p:nvPr/>
        </p:nvSpPr>
        <p:spPr>
          <a:xfrm>
            <a:off x="4700763" y="288519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4" name="Rectángulo 173"/>
          <p:cNvSpPr/>
          <p:nvPr/>
        </p:nvSpPr>
        <p:spPr>
          <a:xfrm>
            <a:off x="4693114" y="327730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5" name="Rectángulo 174"/>
          <p:cNvSpPr/>
          <p:nvPr/>
        </p:nvSpPr>
        <p:spPr>
          <a:xfrm>
            <a:off x="5157213" y="4611580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6" name="Rectángulo 175"/>
          <p:cNvSpPr/>
          <p:nvPr/>
        </p:nvSpPr>
        <p:spPr>
          <a:xfrm>
            <a:off x="4845566" y="2052633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8" name="Rectángulo 177"/>
          <p:cNvSpPr/>
          <p:nvPr/>
        </p:nvSpPr>
        <p:spPr>
          <a:xfrm>
            <a:off x="6038548" y="201035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79" name="Rectángulo 178"/>
          <p:cNvSpPr/>
          <p:nvPr/>
        </p:nvSpPr>
        <p:spPr>
          <a:xfrm>
            <a:off x="4939121" y="367434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80" name="Rectángulo 179"/>
          <p:cNvSpPr/>
          <p:nvPr/>
        </p:nvSpPr>
        <p:spPr>
          <a:xfrm>
            <a:off x="4087171" y="188115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1" name="Rectángulo 180"/>
          <p:cNvSpPr/>
          <p:nvPr/>
        </p:nvSpPr>
        <p:spPr>
          <a:xfrm>
            <a:off x="7239948" y="451733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2" name="Rectángulo 181"/>
          <p:cNvSpPr/>
          <p:nvPr/>
        </p:nvSpPr>
        <p:spPr>
          <a:xfrm>
            <a:off x="5824818" y="430684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3" name="Rectángulo 182"/>
          <p:cNvSpPr/>
          <p:nvPr/>
        </p:nvSpPr>
        <p:spPr>
          <a:xfrm>
            <a:off x="6414426" y="5138752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6" name="Rectángulo 185"/>
          <p:cNvSpPr/>
          <p:nvPr/>
        </p:nvSpPr>
        <p:spPr>
          <a:xfrm>
            <a:off x="6685086" y="565145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4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87" name="Rectángulo 186"/>
          <p:cNvSpPr/>
          <p:nvPr/>
        </p:nvSpPr>
        <p:spPr>
          <a:xfrm>
            <a:off x="7423561" y="526288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88" name="Rectángulo 187"/>
          <p:cNvSpPr/>
          <p:nvPr/>
        </p:nvSpPr>
        <p:spPr>
          <a:xfrm>
            <a:off x="6035102" y="523528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89" name="Rectángulo 188"/>
          <p:cNvSpPr/>
          <p:nvPr/>
        </p:nvSpPr>
        <p:spPr>
          <a:xfrm>
            <a:off x="5434522" y="376939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6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0" name="Rectángulo 189"/>
          <p:cNvSpPr/>
          <p:nvPr/>
        </p:nvSpPr>
        <p:spPr>
          <a:xfrm>
            <a:off x="5627330" y="5224738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7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1" name="Rectángulo 190"/>
          <p:cNvSpPr/>
          <p:nvPr/>
        </p:nvSpPr>
        <p:spPr>
          <a:xfrm>
            <a:off x="4273476" y="274119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8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2" name="Rectángulo 191"/>
          <p:cNvSpPr/>
          <p:nvPr/>
        </p:nvSpPr>
        <p:spPr>
          <a:xfrm>
            <a:off x="5192409" y="420893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9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4" name="Rectángulo 193"/>
          <p:cNvSpPr/>
          <p:nvPr/>
        </p:nvSpPr>
        <p:spPr>
          <a:xfrm>
            <a:off x="7029178" y="6002934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10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5" name="Rectángulo 194"/>
          <p:cNvSpPr/>
          <p:nvPr/>
        </p:nvSpPr>
        <p:spPr>
          <a:xfrm>
            <a:off x="4073809" y="2311517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6" name="Rectángulo 195"/>
          <p:cNvSpPr/>
          <p:nvPr/>
        </p:nvSpPr>
        <p:spPr>
          <a:xfrm>
            <a:off x="7226286" y="6249158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12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8" name="Rectángulo 197"/>
          <p:cNvSpPr/>
          <p:nvPr/>
        </p:nvSpPr>
        <p:spPr>
          <a:xfrm>
            <a:off x="6551228" y="4681943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99" name="CuadroTexto 198"/>
          <p:cNvSpPr txBox="1"/>
          <p:nvPr/>
        </p:nvSpPr>
        <p:spPr>
          <a:xfrm>
            <a:off x="2811101" y="6258841"/>
            <a:ext cx="22171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148" name="CuadroTexto 147"/>
          <p:cNvSpPr txBox="1"/>
          <p:nvPr/>
        </p:nvSpPr>
        <p:spPr>
          <a:xfrm>
            <a:off x="4851462" y="1626959"/>
            <a:ext cx="323165" cy="153255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Amazonas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0" name="CuadroTexto 199"/>
          <p:cNvSpPr txBox="1"/>
          <p:nvPr/>
        </p:nvSpPr>
        <p:spPr>
          <a:xfrm rot="16200000">
            <a:off x="4954836" y="3389707"/>
            <a:ext cx="323165" cy="71119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Ancash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1" name="CuadroTexto 200"/>
          <p:cNvSpPr txBox="1"/>
          <p:nvPr/>
        </p:nvSpPr>
        <p:spPr>
          <a:xfrm>
            <a:off x="6142635" y="5040890"/>
            <a:ext cx="10387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Apurímac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2" name="CuadroTexto 201"/>
          <p:cNvSpPr txBox="1"/>
          <p:nvPr/>
        </p:nvSpPr>
        <p:spPr>
          <a:xfrm>
            <a:off x="6193871" y="5701625"/>
            <a:ext cx="10968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3" name="CuadroTexto 202"/>
          <p:cNvSpPr txBox="1"/>
          <p:nvPr/>
        </p:nvSpPr>
        <p:spPr>
          <a:xfrm rot="16200000">
            <a:off x="6085232" y="4906560"/>
            <a:ext cx="323165" cy="86325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Ayacucho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4" name="CuadroTexto 203"/>
          <p:cNvSpPr txBox="1"/>
          <p:nvPr/>
        </p:nvSpPr>
        <p:spPr>
          <a:xfrm>
            <a:off x="5221586" y="3705563"/>
            <a:ext cx="9538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Huánuco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5" name="CuadroTexto 204"/>
          <p:cNvSpPr txBox="1"/>
          <p:nvPr/>
        </p:nvSpPr>
        <p:spPr>
          <a:xfrm>
            <a:off x="5445715" y="5188847"/>
            <a:ext cx="6353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6" name="CuadroTexto 205"/>
          <p:cNvSpPr txBox="1"/>
          <p:nvPr/>
        </p:nvSpPr>
        <p:spPr>
          <a:xfrm>
            <a:off x="3387453" y="2818147"/>
            <a:ext cx="11441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Lambayeque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7" name="CuadroTexto 206"/>
          <p:cNvSpPr txBox="1"/>
          <p:nvPr/>
        </p:nvSpPr>
        <p:spPr>
          <a:xfrm>
            <a:off x="4991882" y="4217555"/>
            <a:ext cx="6676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Lima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8" name="CuadroTexto 207"/>
          <p:cNvSpPr txBox="1"/>
          <p:nvPr/>
        </p:nvSpPr>
        <p:spPr>
          <a:xfrm>
            <a:off x="6246814" y="6198751"/>
            <a:ext cx="10183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9" name="CuadroTexto 208"/>
          <p:cNvSpPr txBox="1"/>
          <p:nvPr/>
        </p:nvSpPr>
        <p:spPr>
          <a:xfrm>
            <a:off x="4024161" y="2274631"/>
            <a:ext cx="6820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Piura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0" name="CuadroTexto 209"/>
          <p:cNvSpPr txBox="1"/>
          <p:nvPr/>
        </p:nvSpPr>
        <p:spPr>
          <a:xfrm>
            <a:off x="7085592" y="6317340"/>
            <a:ext cx="6738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CuadroTexto 210"/>
          <p:cNvSpPr txBox="1"/>
          <p:nvPr/>
        </p:nvSpPr>
        <p:spPr>
          <a:xfrm>
            <a:off x="6137856" y="3926097"/>
            <a:ext cx="8027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Ucayali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2" name="CuadroTexto 211"/>
          <p:cNvSpPr txBox="1"/>
          <p:nvPr/>
        </p:nvSpPr>
        <p:spPr>
          <a:xfrm>
            <a:off x="4730386" y="4574774"/>
            <a:ext cx="7445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Callao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3" name="CuadroTexto 212"/>
          <p:cNvSpPr txBox="1"/>
          <p:nvPr/>
        </p:nvSpPr>
        <p:spPr>
          <a:xfrm>
            <a:off x="6414199" y="4792779"/>
            <a:ext cx="7215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Cusco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4" name="CuadroTexto 213"/>
          <p:cNvSpPr txBox="1"/>
          <p:nvPr/>
        </p:nvSpPr>
        <p:spPr>
          <a:xfrm>
            <a:off x="5596790" y="4215632"/>
            <a:ext cx="6500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Junín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5" name="CuadroTexto 214"/>
          <p:cNvSpPr txBox="1"/>
          <p:nvPr/>
        </p:nvSpPr>
        <p:spPr>
          <a:xfrm>
            <a:off x="5048731" y="2900348"/>
            <a:ext cx="718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San Martín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6" name="CuadroTexto 215"/>
          <p:cNvSpPr txBox="1"/>
          <p:nvPr/>
        </p:nvSpPr>
        <p:spPr>
          <a:xfrm>
            <a:off x="7240920" y="5286561"/>
            <a:ext cx="5435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7" name="CuadroTexto 216"/>
          <p:cNvSpPr txBox="1"/>
          <p:nvPr/>
        </p:nvSpPr>
        <p:spPr>
          <a:xfrm>
            <a:off x="5611200" y="3957082"/>
            <a:ext cx="7006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Pasco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8" name="CuadroTexto 217"/>
          <p:cNvSpPr txBox="1"/>
          <p:nvPr/>
        </p:nvSpPr>
        <p:spPr>
          <a:xfrm>
            <a:off x="6981800" y="4381682"/>
            <a:ext cx="845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Madre de Dios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9" name="CuadroTexto 218"/>
          <p:cNvSpPr txBox="1"/>
          <p:nvPr/>
        </p:nvSpPr>
        <p:spPr>
          <a:xfrm>
            <a:off x="5699443" y="1980313"/>
            <a:ext cx="6713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Loreto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0" name="CuadroTexto 219"/>
          <p:cNvSpPr txBox="1"/>
          <p:nvPr/>
        </p:nvSpPr>
        <p:spPr>
          <a:xfrm>
            <a:off x="4044677" y="3189054"/>
            <a:ext cx="9835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 Libertad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1" name="CuadroTexto 220"/>
          <p:cNvSpPr txBox="1"/>
          <p:nvPr/>
        </p:nvSpPr>
        <p:spPr>
          <a:xfrm>
            <a:off x="3501218" y="1840561"/>
            <a:ext cx="749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Tumbes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2" name="CuadroTexto 221"/>
          <p:cNvSpPr txBox="1"/>
          <p:nvPr/>
        </p:nvSpPr>
        <p:spPr>
          <a:xfrm>
            <a:off x="5119398" y="4741616"/>
            <a:ext cx="1191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Huancavelica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3" name="CuadroTexto 222"/>
          <p:cNvSpPr txBox="1"/>
          <p:nvPr/>
        </p:nvSpPr>
        <p:spPr>
          <a:xfrm rot="16200000">
            <a:off x="4710934" y="2362773"/>
            <a:ext cx="323165" cy="100384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Cajamarca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4" name="Conector 223"/>
          <p:cNvSpPr/>
          <p:nvPr/>
        </p:nvSpPr>
        <p:spPr>
          <a:xfrm>
            <a:off x="4772071" y="2966029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5" name="Conector 224"/>
          <p:cNvSpPr/>
          <p:nvPr/>
        </p:nvSpPr>
        <p:spPr>
          <a:xfrm>
            <a:off x="4222419" y="199355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6" name="Conector 225"/>
          <p:cNvSpPr/>
          <p:nvPr/>
        </p:nvSpPr>
        <p:spPr>
          <a:xfrm>
            <a:off x="5838682" y="4965078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7" name="Conector 226"/>
          <p:cNvSpPr/>
          <p:nvPr/>
        </p:nvSpPr>
        <p:spPr>
          <a:xfrm>
            <a:off x="4795121" y="3398037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8" name="Conector 227"/>
          <p:cNvSpPr/>
          <p:nvPr/>
        </p:nvSpPr>
        <p:spPr>
          <a:xfrm>
            <a:off x="5959817" y="2257247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9" name="Conector 228"/>
          <p:cNvSpPr/>
          <p:nvPr/>
        </p:nvSpPr>
        <p:spPr>
          <a:xfrm>
            <a:off x="7353819" y="4761760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0" name="Conector 229"/>
          <p:cNvSpPr/>
          <p:nvPr/>
        </p:nvSpPr>
        <p:spPr>
          <a:xfrm>
            <a:off x="7386508" y="5519287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1" name="Conector 230"/>
          <p:cNvSpPr/>
          <p:nvPr/>
        </p:nvSpPr>
        <p:spPr>
          <a:xfrm>
            <a:off x="5556853" y="4141709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2" name="Conector 231"/>
          <p:cNvSpPr/>
          <p:nvPr/>
        </p:nvSpPr>
        <p:spPr>
          <a:xfrm>
            <a:off x="5346293" y="4645637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3" name="Conector 232"/>
          <p:cNvSpPr/>
          <p:nvPr/>
        </p:nvSpPr>
        <p:spPr>
          <a:xfrm>
            <a:off x="6926124" y="5013370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4" name="Conector 233"/>
          <p:cNvSpPr/>
          <p:nvPr/>
        </p:nvSpPr>
        <p:spPr>
          <a:xfrm>
            <a:off x="5887515" y="4434260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5" name="Conector 234"/>
          <p:cNvSpPr/>
          <p:nvPr/>
        </p:nvSpPr>
        <p:spPr>
          <a:xfrm>
            <a:off x="5408080" y="3281669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6" name="Conector 235"/>
          <p:cNvSpPr/>
          <p:nvPr/>
        </p:nvSpPr>
        <p:spPr>
          <a:xfrm>
            <a:off x="5044419" y="2746147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7" name="Conector 236"/>
          <p:cNvSpPr/>
          <p:nvPr/>
        </p:nvSpPr>
        <p:spPr>
          <a:xfrm>
            <a:off x="5057912" y="3854097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8" name="Conector 237"/>
          <p:cNvSpPr/>
          <p:nvPr/>
        </p:nvSpPr>
        <p:spPr>
          <a:xfrm>
            <a:off x="6564465" y="525225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9" name="Conector 238"/>
          <p:cNvSpPr/>
          <p:nvPr/>
        </p:nvSpPr>
        <p:spPr>
          <a:xfrm>
            <a:off x="6819985" y="5939485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0" name="Conector 239"/>
          <p:cNvSpPr/>
          <p:nvPr/>
        </p:nvSpPr>
        <p:spPr>
          <a:xfrm>
            <a:off x="6220989" y="544954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1" name="Conector 240"/>
          <p:cNvSpPr/>
          <p:nvPr/>
        </p:nvSpPr>
        <p:spPr>
          <a:xfrm>
            <a:off x="5534757" y="391205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2" name="Conector 241"/>
          <p:cNvSpPr/>
          <p:nvPr/>
        </p:nvSpPr>
        <p:spPr>
          <a:xfrm>
            <a:off x="5815515" y="540417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3" name="Conector 242"/>
          <p:cNvSpPr/>
          <p:nvPr/>
        </p:nvSpPr>
        <p:spPr>
          <a:xfrm>
            <a:off x="4431398" y="2865274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4" name="Conector 243"/>
          <p:cNvSpPr/>
          <p:nvPr/>
        </p:nvSpPr>
        <p:spPr>
          <a:xfrm>
            <a:off x="5330846" y="442890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5" name="Conector 244"/>
          <p:cNvSpPr/>
          <p:nvPr/>
        </p:nvSpPr>
        <p:spPr>
          <a:xfrm>
            <a:off x="7218692" y="6105646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6" name="Conector 245"/>
          <p:cNvSpPr/>
          <p:nvPr/>
        </p:nvSpPr>
        <p:spPr>
          <a:xfrm>
            <a:off x="4200109" y="251295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7" name="Conector 246"/>
          <p:cNvSpPr/>
          <p:nvPr/>
        </p:nvSpPr>
        <p:spPr>
          <a:xfrm>
            <a:off x="7407809" y="625884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8" name="Conector 247"/>
          <p:cNvSpPr/>
          <p:nvPr/>
        </p:nvSpPr>
        <p:spPr>
          <a:xfrm>
            <a:off x="6532223" y="415788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9" name="Conector 248"/>
          <p:cNvSpPr/>
          <p:nvPr/>
        </p:nvSpPr>
        <p:spPr>
          <a:xfrm>
            <a:off x="2590419" y="5184252"/>
            <a:ext cx="144000" cy="144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2" name="CuadroTexto 81"/>
          <p:cNvSpPr txBox="1"/>
          <p:nvPr/>
        </p:nvSpPr>
        <p:spPr>
          <a:xfrm>
            <a:off x="2815211" y="4575555"/>
            <a:ext cx="20980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Leyenda: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Información completa: 2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Información parcial: 6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>
                <a:latin typeface="Century Gothic" panose="020B0502020202020204" pitchFamily="34" charset="0"/>
              </a:rPr>
              <a:t>Otro formato: 4 GR</a:t>
            </a:r>
          </a:p>
          <a:p>
            <a:pPr algn="just"/>
            <a:endParaRPr lang="es-PE" sz="900" dirty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>
                <a:latin typeface="Century Gothic" panose="020B0502020202020204" pitchFamily="34" charset="0"/>
              </a:rPr>
              <a:t>No reportaron información: 13 </a:t>
            </a:r>
            <a:r>
              <a:rPr lang="es-PE" sz="900" dirty="0" smtClean="0">
                <a:latin typeface="Century Gothic" panose="020B0502020202020204" pitchFamily="34" charset="0"/>
              </a:rPr>
              <a:t>GR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83" name="Conector 82"/>
          <p:cNvSpPr/>
          <p:nvPr/>
        </p:nvSpPr>
        <p:spPr>
          <a:xfrm>
            <a:off x="2597179" y="4917807"/>
            <a:ext cx="144000" cy="144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5" name="CuadroTexto 84"/>
          <p:cNvSpPr txBox="1"/>
          <p:nvPr/>
        </p:nvSpPr>
        <p:spPr>
          <a:xfrm>
            <a:off x="177542" y="180642"/>
            <a:ext cx="11726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REPORTE SITUACIONAL: CUMPLIMIENTO EN EL ENVÍO DE INFORMACIÓN (II)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5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9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adroTexto 80"/>
          <p:cNvSpPr txBox="1"/>
          <p:nvPr/>
        </p:nvSpPr>
        <p:spPr>
          <a:xfrm>
            <a:off x="177542" y="180642"/>
            <a:ext cx="11726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DISTRIBUCIÓN DE RECURSOS A LOS GOBIERNOS </a:t>
            </a:r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REGIONALES (S/): </a:t>
            </a:r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AÑO 2016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86" name="CuadroTexto 85"/>
          <p:cNvSpPr txBox="1"/>
          <p:nvPr/>
        </p:nvSpPr>
        <p:spPr>
          <a:xfrm>
            <a:off x="983775" y="6242479"/>
            <a:ext cx="88274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Nota: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La distribución de recursos a los GR para el año fiscal de 2016 se aprobó mediante la</a:t>
            </a:r>
            <a:r>
              <a:rPr lang="pt-BR" sz="900" dirty="0" smtClean="0">
                <a:latin typeface="Century Gothic" panose="020B0502020202020204" pitchFamily="34" charset="0"/>
              </a:rPr>
              <a:t> </a:t>
            </a:r>
            <a:r>
              <a:rPr lang="pt-BR" sz="900" dirty="0">
                <a:latin typeface="Century Gothic" panose="020B0502020202020204" pitchFamily="34" charset="0"/>
              </a:rPr>
              <a:t>R.M. Nº 059-2016 MTC/01.03</a:t>
            </a:r>
            <a:endParaRPr lang="es-PE" sz="900" dirty="0" smtClean="0">
              <a:latin typeface="Century Gothic" panose="020B0502020202020204" pitchFamily="34" charset="0"/>
            </a:endParaRPr>
          </a:p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6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322760"/>
              </p:ext>
            </p:extLst>
          </p:nvPr>
        </p:nvGraphicFramePr>
        <p:xfrm>
          <a:off x="177542" y="1145544"/>
          <a:ext cx="1188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15545" y="1820562"/>
            <a:ext cx="6178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700" dirty="0" smtClean="0">
                <a:latin typeface="Century Gothic" panose="020B0502020202020204" pitchFamily="34" charset="0"/>
              </a:rPr>
              <a:t>1,050,578</a:t>
            </a:r>
            <a:endParaRPr lang="es-PE" sz="7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7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pa del peru con sus departamen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34" y="889395"/>
            <a:ext cx="4012383" cy="5760000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102" name="Conector 101"/>
          <p:cNvSpPr/>
          <p:nvPr/>
        </p:nvSpPr>
        <p:spPr>
          <a:xfrm>
            <a:off x="4907664" y="5462070"/>
            <a:ext cx="144000" cy="144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15" name="Conector 114"/>
          <p:cNvSpPr/>
          <p:nvPr/>
        </p:nvSpPr>
        <p:spPr>
          <a:xfrm>
            <a:off x="4911246" y="5732259"/>
            <a:ext cx="144000" cy="144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75" name="Rectángulo 174"/>
          <p:cNvSpPr/>
          <p:nvPr/>
        </p:nvSpPr>
        <p:spPr>
          <a:xfrm>
            <a:off x="5157213" y="4611580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8" name="Rectángulo 177"/>
          <p:cNvSpPr/>
          <p:nvPr/>
        </p:nvSpPr>
        <p:spPr>
          <a:xfrm>
            <a:off x="6038548" y="201035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80" name="Rectángulo 179"/>
          <p:cNvSpPr/>
          <p:nvPr/>
        </p:nvSpPr>
        <p:spPr>
          <a:xfrm>
            <a:off x="4087171" y="188115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1" name="Rectángulo 180"/>
          <p:cNvSpPr/>
          <p:nvPr/>
        </p:nvSpPr>
        <p:spPr>
          <a:xfrm>
            <a:off x="7239948" y="451733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6" name="Rectángulo 185"/>
          <p:cNvSpPr/>
          <p:nvPr/>
        </p:nvSpPr>
        <p:spPr>
          <a:xfrm>
            <a:off x="6685086" y="565145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4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87" name="Rectángulo 186"/>
          <p:cNvSpPr/>
          <p:nvPr/>
        </p:nvSpPr>
        <p:spPr>
          <a:xfrm>
            <a:off x="7423561" y="526288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91" name="Rectángulo 190"/>
          <p:cNvSpPr/>
          <p:nvPr/>
        </p:nvSpPr>
        <p:spPr>
          <a:xfrm>
            <a:off x="4273476" y="274119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8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2" name="Rectángulo 191"/>
          <p:cNvSpPr/>
          <p:nvPr/>
        </p:nvSpPr>
        <p:spPr>
          <a:xfrm>
            <a:off x="5192409" y="420893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9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4" name="Rectángulo 193"/>
          <p:cNvSpPr/>
          <p:nvPr/>
        </p:nvSpPr>
        <p:spPr>
          <a:xfrm>
            <a:off x="7029178" y="6002934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10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6" name="Rectángulo 195"/>
          <p:cNvSpPr/>
          <p:nvPr/>
        </p:nvSpPr>
        <p:spPr>
          <a:xfrm>
            <a:off x="7226286" y="6249158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12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8" name="Rectángulo 197"/>
          <p:cNvSpPr/>
          <p:nvPr/>
        </p:nvSpPr>
        <p:spPr>
          <a:xfrm>
            <a:off x="6551228" y="4681943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99" name="CuadroTexto 198"/>
          <p:cNvSpPr txBox="1"/>
          <p:nvPr/>
        </p:nvSpPr>
        <p:spPr>
          <a:xfrm>
            <a:off x="5182086" y="6325089"/>
            <a:ext cx="221716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148" name="CuadroTexto 147"/>
          <p:cNvSpPr txBox="1"/>
          <p:nvPr/>
        </p:nvSpPr>
        <p:spPr>
          <a:xfrm>
            <a:off x="7248844" y="1623771"/>
            <a:ext cx="321711" cy="1532552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Amazonas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0" name="CuadroTexto 199"/>
          <p:cNvSpPr txBox="1"/>
          <p:nvPr/>
        </p:nvSpPr>
        <p:spPr>
          <a:xfrm rot="16200000">
            <a:off x="7385785" y="3398458"/>
            <a:ext cx="321711" cy="711190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Ancash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1" name="CuadroTexto 200"/>
          <p:cNvSpPr txBox="1"/>
          <p:nvPr/>
        </p:nvSpPr>
        <p:spPr>
          <a:xfrm>
            <a:off x="8607966" y="5131009"/>
            <a:ext cx="103873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Apurímac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2" name="CuadroTexto 201"/>
          <p:cNvSpPr txBox="1"/>
          <p:nvPr/>
        </p:nvSpPr>
        <p:spPr>
          <a:xfrm>
            <a:off x="8600877" y="5715920"/>
            <a:ext cx="109682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3" name="CuadroTexto 202"/>
          <p:cNvSpPr txBox="1"/>
          <p:nvPr/>
        </p:nvSpPr>
        <p:spPr>
          <a:xfrm rot="16200000">
            <a:off x="8499385" y="4953373"/>
            <a:ext cx="321711" cy="86325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Ayacucho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4" name="CuadroTexto 203"/>
          <p:cNvSpPr txBox="1"/>
          <p:nvPr/>
        </p:nvSpPr>
        <p:spPr>
          <a:xfrm>
            <a:off x="7620503" y="3760815"/>
            <a:ext cx="95387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Huánuco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5" name="CuadroTexto 204"/>
          <p:cNvSpPr txBox="1"/>
          <p:nvPr/>
        </p:nvSpPr>
        <p:spPr>
          <a:xfrm>
            <a:off x="7868850" y="5221724"/>
            <a:ext cx="63534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6" name="CuadroTexto 205"/>
          <p:cNvSpPr txBox="1"/>
          <p:nvPr/>
        </p:nvSpPr>
        <p:spPr>
          <a:xfrm>
            <a:off x="5801567" y="2859764"/>
            <a:ext cx="11441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Lambayeque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7" name="CuadroTexto 206"/>
          <p:cNvSpPr txBox="1"/>
          <p:nvPr/>
        </p:nvSpPr>
        <p:spPr>
          <a:xfrm>
            <a:off x="7407171" y="4226882"/>
            <a:ext cx="66760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Lima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8" name="CuadroTexto 207"/>
          <p:cNvSpPr txBox="1"/>
          <p:nvPr/>
        </p:nvSpPr>
        <p:spPr>
          <a:xfrm>
            <a:off x="8660241" y="6263684"/>
            <a:ext cx="1018334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9" name="CuadroTexto 208"/>
          <p:cNvSpPr txBox="1"/>
          <p:nvPr/>
        </p:nvSpPr>
        <p:spPr>
          <a:xfrm>
            <a:off x="6429816" y="2299021"/>
            <a:ext cx="6820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Piura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0" name="CuadroTexto 209"/>
          <p:cNvSpPr txBox="1"/>
          <p:nvPr/>
        </p:nvSpPr>
        <p:spPr>
          <a:xfrm>
            <a:off x="9522016" y="6379100"/>
            <a:ext cx="67383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CuadroTexto 210"/>
          <p:cNvSpPr txBox="1"/>
          <p:nvPr/>
        </p:nvSpPr>
        <p:spPr>
          <a:xfrm>
            <a:off x="8481739" y="3854097"/>
            <a:ext cx="80279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Ucayali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2" name="CuadroTexto 211"/>
          <p:cNvSpPr txBox="1"/>
          <p:nvPr/>
        </p:nvSpPr>
        <p:spPr>
          <a:xfrm>
            <a:off x="7063674" y="4524124"/>
            <a:ext cx="74456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Callao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3" name="CuadroTexto 212"/>
          <p:cNvSpPr txBox="1"/>
          <p:nvPr/>
        </p:nvSpPr>
        <p:spPr>
          <a:xfrm>
            <a:off x="8952949" y="4900177"/>
            <a:ext cx="721588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Cusco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4" name="CuadroTexto 213"/>
          <p:cNvSpPr txBox="1"/>
          <p:nvPr/>
        </p:nvSpPr>
        <p:spPr>
          <a:xfrm>
            <a:off x="8052071" y="4272258"/>
            <a:ext cx="65002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Junín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5" name="CuadroTexto 214"/>
          <p:cNvSpPr txBox="1"/>
          <p:nvPr/>
        </p:nvSpPr>
        <p:spPr>
          <a:xfrm>
            <a:off x="7468337" y="2850241"/>
            <a:ext cx="718186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San Martín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6" name="CuadroTexto 215"/>
          <p:cNvSpPr txBox="1"/>
          <p:nvPr/>
        </p:nvSpPr>
        <p:spPr>
          <a:xfrm>
            <a:off x="9678575" y="5324755"/>
            <a:ext cx="5435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7" name="CuadroTexto 216"/>
          <p:cNvSpPr txBox="1"/>
          <p:nvPr/>
        </p:nvSpPr>
        <p:spPr>
          <a:xfrm>
            <a:off x="8033570" y="4007599"/>
            <a:ext cx="70062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Pasco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8" name="CuadroTexto 217"/>
          <p:cNvSpPr txBox="1"/>
          <p:nvPr/>
        </p:nvSpPr>
        <p:spPr>
          <a:xfrm>
            <a:off x="9394125" y="4418734"/>
            <a:ext cx="845630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Madre de Dios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9" name="CuadroTexto 218"/>
          <p:cNvSpPr txBox="1"/>
          <p:nvPr/>
        </p:nvSpPr>
        <p:spPr>
          <a:xfrm>
            <a:off x="8146081" y="1950140"/>
            <a:ext cx="671317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Loreto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0" name="CuadroTexto 219"/>
          <p:cNvSpPr txBox="1"/>
          <p:nvPr/>
        </p:nvSpPr>
        <p:spPr>
          <a:xfrm>
            <a:off x="6458277" y="3221803"/>
            <a:ext cx="983586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 Libertad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1" name="CuadroTexto 220"/>
          <p:cNvSpPr txBox="1"/>
          <p:nvPr/>
        </p:nvSpPr>
        <p:spPr>
          <a:xfrm>
            <a:off x="5915317" y="1924042"/>
            <a:ext cx="74936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Tumbes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2" name="CuadroTexto 221"/>
          <p:cNvSpPr txBox="1"/>
          <p:nvPr/>
        </p:nvSpPr>
        <p:spPr>
          <a:xfrm>
            <a:off x="7565200" y="4782786"/>
            <a:ext cx="1191420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Huancavelica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3" name="CuadroTexto 222"/>
          <p:cNvSpPr txBox="1"/>
          <p:nvPr/>
        </p:nvSpPr>
        <p:spPr>
          <a:xfrm rot="16200000">
            <a:off x="7178554" y="2410794"/>
            <a:ext cx="321711" cy="100384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Cajamarca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4" name="Conector 223"/>
          <p:cNvSpPr/>
          <p:nvPr/>
        </p:nvSpPr>
        <p:spPr>
          <a:xfrm>
            <a:off x="7242253" y="3006946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5" name="Conector 224"/>
          <p:cNvSpPr/>
          <p:nvPr/>
        </p:nvSpPr>
        <p:spPr>
          <a:xfrm>
            <a:off x="6646490" y="203460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6" name="Conector 225"/>
          <p:cNvSpPr/>
          <p:nvPr/>
        </p:nvSpPr>
        <p:spPr>
          <a:xfrm>
            <a:off x="8311134" y="500717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7" name="Conector 226"/>
          <p:cNvSpPr/>
          <p:nvPr/>
        </p:nvSpPr>
        <p:spPr>
          <a:xfrm>
            <a:off x="7242253" y="3444222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8" name="Conector 227"/>
          <p:cNvSpPr/>
          <p:nvPr/>
        </p:nvSpPr>
        <p:spPr>
          <a:xfrm>
            <a:off x="8445739" y="219916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9" name="Conector 228"/>
          <p:cNvSpPr/>
          <p:nvPr/>
        </p:nvSpPr>
        <p:spPr>
          <a:xfrm>
            <a:off x="9786932" y="4764384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0" name="Conector 229"/>
          <p:cNvSpPr/>
          <p:nvPr/>
        </p:nvSpPr>
        <p:spPr>
          <a:xfrm>
            <a:off x="9822932" y="557945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1" name="Conector 230"/>
          <p:cNvSpPr/>
          <p:nvPr/>
        </p:nvSpPr>
        <p:spPr>
          <a:xfrm>
            <a:off x="7952981" y="4200258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2" name="Conector 231"/>
          <p:cNvSpPr/>
          <p:nvPr/>
        </p:nvSpPr>
        <p:spPr>
          <a:xfrm>
            <a:off x="7693534" y="459672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3" name="Conector 232"/>
          <p:cNvSpPr/>
          <p:nvPr/>
        </p:nvSpPr>
        <p:spPr>
          <a:xfrm>
            <a:off x="9450016" y="511988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4" name="Conector 233"/>
          <p:cNvSpPr/>
          <p:nvPr/>
        </p:nvSpPr>
        <p:spPr>
          <a:xfrm>
            <a:off x="8365555" y="450090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5" name="Conector 234"/>
          <p:cNvSpPr/>
          <p:nvPr/>
        </p:nvSpPr>
        <p:spPr>
          <a:xfrm>
            <a:off x="7782054" y="323247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6" name="Conector 235"/>
          <p:cNvSpPr/>
          <p:nvPr/>
        </p:nvSpPr>
        <p:spPr>
          <a:xfrm>
            <a:off x="7418975" y="277824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7" name="Conector 236"/>
          <p:cNvSpPr/>
          <p:nvPr/>
        </p:nvSpPr>
        <p:spPr>
          <a:xfrm>
            <a:off x="7536729" y="387004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8" name="Conector 237"/>
          <p:cNvSpPr/>
          <p:nvPr/>
        </p:nvSpPr>
        <p:spPr>
          <a:xfrm>
            <a:off x="9061238" y="53269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9" name="Conector 238"/>
          <p:cNvSpPr/>
          <p:nvPr/>
        </p:nvSpPr>
        <p:spPr>
          <a:xfrm>
            <a:off x="9218490" y="594002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0" name="Conector 239"/>
          <p:cNvSpPr/>
          <p:nvPr/>
        </p:nvSpPr>
        <p:spPr>
          <a:xfrm>
            <a:off x="8611051" y="5482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1" name="Conector 240"/>
          <p:cNvSpPr/>
          <p:nvPr/>
        </p:nvSpPr>
        <p:spPr>
          <a:xfrm>
            <a:off x="8015121" y="39695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2" name="Conector 241"/>
          <p:cNvSpPr/>
          <p:nvPr/>
        </p:nvSpPr>
        <p:spPr>
          <a:xfrm>
            <a:off x="8222747" y="54295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3" name="Conector 242"/>
          <p:cNvSpPr/>
          <p:nvPr/>
        </p:nvSpPr>
        <p:spPr>
          <a:xfrm>
            <a:off x="6804321" y="2840714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4" name="Conector 243"/>
          <p:cNvSpPr/>
          <p:nvPr/>
        </p:nvSpPr>
        <p:spPr>
          <a:xfrm>
            <a:off x="7753368" y="4436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5" name="Conector 244"/>
          <p:cNvSpPr/>
          <p:nvPr/>
        </p:nvSpPr>
        <p:spPr>
          <a:xfrm>
            <a:off x="9642575" y="61624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6" name="Conector 245"/>
          <p:cNvSpPr/>
          <p:nvPr/>
        </p:nvSpPr>
        <p:spPr>
          <a:xfrm>
            <a:off x="6590001" y="2530826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7" name="Conector 246"/>
          <p:cNvSpPr/>
          <p:nvPr/>
        </p:nvSpPr>
        <p:spPr>
          <a:xfrm>
            <a:off x="9827973" y="631045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8" name="Conector 247"/>
          <p:cNvSpPr/>
          <p:nvPr/>
        </p:nvSpPr>
        <p:spPr>
          <a:xfrm>
            <a:off x="8877044" y="408802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9" name="Conector 248"/>
          <p:cNvSpPr/>
          <p:nvPr/>
        </p:nvSpPr>
        <p:spPr>
          <a:xfrm>
            <a:off x="4911246" y="5191882"/>
            <a:ext cx="144000" cy="144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2" name="CuadroTexto 81"/>
          <p:cNvSpPr txBox="1"/>
          <p:nvPr/>
        </p:nvSpPr>
        <p:spPr>
          <a:xfrm>
            <a:off x="5179575" y="4593471"/>
            <a:ext cx="2098065" cy="1338828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Nivel de ejecución: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50% - 100% ] : 2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25% - 50% ] : 1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[ 0% - 25% ] : 5 </a:t>
            </a:r>
            <a:r>
              <a:rPr lang="es-PE" sz="900" dirty="0">
                <a:latin typeface="Century Gothic" panose="020B0502020202020204" pitchFamily="34" charset="0"/>
              </a:rPr>
              <a:t>GR</a:t>
            </a:r>
          </a:p>
          <a:p>
            <a:pPr algn="just"/>
            <a:endParaRPr lang="es-PE" sz="900" dirty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n.d. : 17 GR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83" name="Conector 82"/>
          <p:cNvSpPr/>
          <p:nvPr/>
        </p:nvSpPr>
        <p:spPr>
          <a:xfrm>
            <a:off x="4911246" y="4941618"/>
            <a:ext cx="144000" cy="144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1" name="CuadroTexto 80"/>
          <p:cNvSpPr txBox="1"/>
          <p:nvPr/>
        </p:nvSpPr>
        <p:spPr>
          <a:xfrm>
            <a:off x="448853" y="912729"/>
            <a:ext cx="4137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00" dirty="0" smtClean="0">
                <a:latin typeface="Century Gothic" panose="020B0502020202020204" pitchFamily="34" charset="0"/>
              </a:rPr>
              <a:t>Nivel de Ejecución para </a:t>
            </a:r>
            <a:r>
              <a:rPr lang="es-PE" sz="1000" dirty="0">
                <a:latin typeface="Century Gothic" panose="020B0502020202020204" pitchFamily="34" charset="0"/>
              </a:rPr>
              <a:t>Mantenimiento de Sistema de  </a:t>
            </a:r>
            <a:r>
              <a:rPr lang="es-PE" sz="1000" dirty="0" smtClean="0">
                <a:latin typeface="Century Gothic" panose="020B0502020202020204" pitchFamily="34" charset="0"/>
              </a:rPr>
              <a:t>Comunicaciones según Gobierno Regional</a:t>
            </a:r>
            <a:endParaRPr lang="es-PE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349760"/>
              </p:ext>
            </p:extLst>
          </p:nvPr>
        </p:nvGraphicFramePr>
        <p:xfrm>
          <a:off x="1029084" y="1334350"/>
          <a:ext cx="2880000" cy="4679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000"/>
                <a:gridCol w="1440000"/>
              </a:tblGrid>
              <a:tr h="34666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Gobierno Regional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Nivel de ejecución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Madre de Dios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58.78%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Tumbes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50.66%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Pasco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36.90%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Puno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24.10%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Cajamarca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19.60%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Huancavelica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17.21%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 Libertad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4.07%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Callao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0.97%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Amazonas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Ancash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Apurímac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Arequipa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Ayacucho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Cusco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Huánuco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Junín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Lambayeque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Lima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 smtClean="0">
                          <a:effectLst/>
                          <a:latin typeface="Century Gothic" panose="020B0502020202020204" pitchFamily="34" charset="0"/>
                        </a:rPr>
                        <a:t>Loreto (*)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Moquegua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Piura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San Martín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Tacna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Ucayali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7" name="CuadroTexto 76"/>
          <p:cNvSpPr txBox="1"/>
          <p:nvPr/>
        </p:nvSpPr>
        <p:spPr>
          <a:xfrm>
            <a:off x="177542" y="180642"/>
            <a:ext cx="38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NIVEL DE EJECUCIÓN (</a:t>
            </a:r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I)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78" name="CuadroTexto 77"/>
          <p:cNvSpPr txBox="1"/>
          <p:nvPr/>
        </p:nvSpPr>
        <p:spPr>
          <a:xfrm>
            <a:off x="4929433" y="216609"/>
            <a:ext cx="7073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MANTENIMIENTO DE SISTEMA DE </a:t>
            </a:r>
            <a:r>
              <a:rPr lang="es-PE" sz="16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COMUNICACIONES</a:t>
            </a:r>
            <a:endParaRPr lang="es-PE" sz="16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79" name="CuadroTexto 78"/>
          <p:cNvSpPr txBox="1"/>
          <p:nvPr/>
        </p:nvSpPr>
        <p:spPr>
          <a:xfrm>
            <a:off x="961126" y="6035853"/>
            <a:ext cx="3006572" cy="646331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Nota: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(*) Reportó información con modalidad anual.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n.d. : No disponible, el GR no </a:t>
            </a:r>
            <a:r>
              <a:rPr lang="es-PE" sz="900" dirty="0" smtClean="0">
                <a:latin typeface="Century Gothic" panose="020B0502020202020204" pitchFamily="34" charset="0"/>
              </a:rPr>
              <a:t>reportó </a:t>
            </a:r>
            <a:r>
              <a:rPr lang="es-PE" sz="900" dirty="0" smtClean="0">
                <a:latin typeface="Century Gothic" panose="020B0502020202020204" pitchFamily="34" charset="0"/>
              </a:rPr>
              <a:t>información. 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7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pa del peru con sus departamen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34" y="889395"/>
            <a:ext cx="4012383" cy="5760000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102" name="Conector 101"/>
          <p:cNvSpPr/>
          <p:nvPr/>
        </p:nvSpPr>
        <p:spPr>
          <a:xfrm>
            <a:off x="4907664" y="5462070"/>
            <a:ext cx="144000" cy="144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15" name="Conector 114"/>
          <p:cNvSpPr/>
          <p:nvPr/>
        </p:nvSpPr>
        <p:spPr>
          <a:xfrm>
            <a:off x="4911246" y="5732259"/>
            <a:ext cx="144000" cy="144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75" name="Rectángulo 174"/>
          <p:cNvSpPr/>
          <p:nvPr/>
        </p:nvSpPr>
        <p:spPr>
          <a:xfrm>
            <a:off x="5157213" y="4611580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8" name="Rectángulo 177"/>
          <p:cNvSpPr/>
          <p:nvPr/>
        </p:nvSpPr>
        <p:spPr>
          <a:xfrm>
            <a:off x="6038548" y="201035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80" name="Rectángulo 179"/>
          <p:cNvSpPr/>
          <p:nvPr/>
        </p:nvSpPr>
        <p:spPr>
          <a:xfrm>
            <a:off x="4087171" y="188115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1" name="Rectángulo 180"/>
          <p:cNvSpPr/>
          <p:nvPr/>
        </p:nvSpPr>
        <p:spPr>
          <a:xfrm>
            <a:off x="7239948" y="451733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6" name="Rectángulo 185"/>
          <p:cNvSpPr/>
          <p:nvPr/>
        </p:nvSpPr>
        <p:spPr>
          <a:xfrm>
            <a:off x="6685086" y="565145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4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87" name="Rectángulo 186"/>
          <p:cNvSpPr/>
          <p:nvPr/>
        </p:nvSpPr>
        <p:spPr>
          <a:xfrm>
            <a:off x="7423561" y="526288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91" name="Rectángulo 190"/>
          <p:cNvSpPr/>
          <p:nvPr/>
        </p:nvSpPr>
        <p:spPr>
          <a:xfrm>
            <a:off x="4273476" y="274119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8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2" name="Rectángulo 191"/>
          <p:cNvSpPr/>
          <p:nvPr/>
        </p:nvSpPr>
        <p:spPr>
          <a:xfrm>
            <a:off x="5192409" y="420893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9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4" name="Rectángulo 193"/>
          <p:cNvSpPr/>
          <p:nvPr/>
        </p:nvSpPr>
        <p:spPr>
          <a:xfrm>
            <a:off x="7029178" y="6002934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10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6" name="Rectángulo 195"/>
          <p:cNvSpPr/>
          <p:nvPr/>
        </p:nvSpPr>
        <p:spPr>
          <a:xfrm>
            <a:off x="7226286" y="6249158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12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8" name="Rectángulo 197"/>
          <p:cNvSpPr/>
          <p:nvPr/>
        </p:nvSpPr>
        <p:spPr>
          <a:xfrm>
            <a:off x="6551228" y="4681943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99" name="CuadroTexto 198"/>
          <p:cNvSpPr txBox="1"/>
          <p:nvPr/>
        </p:nvSpPr>
        <p:spPr>
          <a:xfrm>
            <a:off x="5182086" y="6325089"/>
            <a:ext cx="221716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148" name="CuadroTexto 147"/>
          <p:cNvSpPr txBox="1"/>
          <p:nvPr/>
        </p:nvSpPr>
        <p:spPr>
          <a:xfrm>
            <a:off x="7248844" y="1623771"/>
            <a:ext cx="321711" cy="1532552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Amazonas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0" name="CuadroTexto 199"/>
          <p:cNvSpPr txBox="1"/>
          <p:nvPr/>
        </p:nvSpPr>
        <p:spPr>
          <a:xfrm rot="16200000">
            <a:off x="7385785" y="3398458"/>
            <a:ext cx="321711" cy="711190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Ancash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1" name="CuadroTexto 200"/>
          <p:cNvSpPr txBox="1"/>
          <p:nvPr/>
        </p:nvSpPr>
        <p:spPr>
          <a:xfrm>
            <a:off x="8607966" y="5131009"/>
            <a:ext cx="103873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Apurímac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2" name="CuadroTexto 201"/>
          <p:cNvSpPr txBox="1"/>
          <p:nvPr/>
        </p:nvSpPr>
        <p:spPr>
          <a:xfrm>
            <a:off x="8600877" y="5715920"/>
            <a:ext cx="109682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3" name="CuadroTexto 202"/>
          <p:cNvSpPr txBox="1"/>
          <p:nvPr/>
        </p:nvSpPr>
        <p:spPr>
          <a:xfrm rot="16200000">
            <a:off x="8499385" y="4953373"/>
            <a:ext cx="321711" cy="86325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Ayacucho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4" name="CuadroTexto 203"/>
          <p:cNvSpPr txBox="1"/>
          <p:nvPr/>
        </p:nvSpPr>
        <p:spPr>
          <a:xfrm>
            <a:off x="7620503" y="3760815"/>
            <a:ext cx="95387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Huánuco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5" name="CuadroTexto 204"/>
          <p:cNvSpPr txBox="1"/>
          <p:nvPr/>
        </p:nvSpPr>
        <p:spPr>
          <a:xfrm>
            <a:off x="7868850" y="5221724"/>
            <a:ext cx="63534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6" name="CuadroTexto 205"/>
          <p:cNvSpPr txBox="1"/>
          <p:nvPr/>
        </p:nvSpPr>
        <p:spPr>
          <a:xfrm>
            <a:off x="5801567" y="2859764"/>
            <a:ext cx="11441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Lambayeque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7" name="CuadroTexto 206"/>
          <p:cNvSpPr txBox="1"/>
          <p:nvPr/>
        </p:nvSpPr>
        <p:spPr>
          <a:xfrm>
            <a:off x="7407171" y="4226882"/>
            <a:ext cx="66760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Lima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8" name="CuadroTexto 207"/>
          <p:cNvSpPr txBox="1"/>
          <p:nvPr/>
        </p:nvSpPr>
        <p:spPr>
          <a:xfrm>
            <a:off x="8660241" y="6263684"/>
            <a:ext cx="1018334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9" name="CuadroTexto 208"/>
          <p:cNvSpPr txBox="1"/>
          <p:nvPr/>
        </p:nvSpPr>
        <p:spPr>
          <a:xfrm>
            <a:off x="6429816" y="2299021"/>
            <a:ext cx="6820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Piura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0" name="CuadroTexto 209"/>
          <p:cNvSpPr txBox="1"/>
          <p:nvPr/>
        </p:nvSpPr>
        <p:spPr>
          <a:xfrm>
            <a:off x="9522016" y="6379100"/>
            <a:ext cx="67383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CuadroTexto 210"/>
          <p:cNvSpPr txBox="1"/>
          <p:nvPr/>
        </p:nvSpPr>
        <p:spPr>
          <a:xfrm>
            <a:off x="8481739" y="3854097"/>
            <a:ext cx="80279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Ucayali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2" name="CuadroTexto 211"/>
          <p:cNvSpPr txBox="1"/>
          <p:nvPr/>
        </p:nvSpPr>
        <p:spPr>
          <a:xfrm>
            <a:off x="7063674" y="4524124"/>
            <a:ext cx="74456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Callao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3" name="CuadroTexto 212"/>
          <p:cNvSpPr txBox="1"/>
          <p:nvPr/>
        </p:nvSpPr>
        <p:spPr>
          <a:xfrm>
            <a:off x="8952949" y="4900177"/>
            <a:ext cx="721588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Cusco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4" name="CuadroTexto 213"/>
          <p:cNvSpPr txBox="1"/>
          <p:nvPr/>
        </p:nvSpPr>
        <p:spPr>
          <a:xfrm>
            <a:off x="8052071" y="4272258"/>
            <a:ext cx="65002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Junín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5" name="CuadroTexto 214"/>
          <p:cNvSpPr txBox="1"/>
          <p:nvPr/>
        </p:nvSpPr>
        <p:spPr>
          <a:xfrm>
            <a:off x="7468337" y="2850241"/>
            <a:ext cx="718186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San Martín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6" name="CuadroTexto 215"/>
          <p:cNvSpPr txBox="1"/>
          <p:nvPr/>
        </p:nvSpPr>
        <p:spPr>
          <a:xfrm>
            <a:off x="9678575" y="5324755"/>
            <a:ext cx="5435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7" name="CuadroTexto 216"/>
          <p:cNvSpPr txBox="1"/>
          <p:nvPr/>
        </p:nvSpPr>
        <p:spPr>
          <a:xfrm>
            <a:off x="8033570" y="4007599"/>
            <a:ext cx="70062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Pasco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8" name="CuadroTexto 217"/>
          <p:cNvSpPr txBox="1"/>
          <p:nvPr/>
        </p:nvSpPr>
        <p:spPr>
          <a:xfrm>
            <a:off x="9394125" y="4418734"/>
            <a:ext cx="845630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Madre de Dios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9" name="CuadroTexto 218"/>
          <p:cNvSpPr txBox="1"/>
          <p:nvPr/>
        </p:nvSpPr>
        <p:spPr>
          <a:xfrm>
            <a:off x="8146081" y="1950140"/>
            <a:ext cx="671317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Loreto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0" name="CuadroTexto 219"/>
          <p:cNvSpPr txBox="1"/>
          <p:nvPr/>
        </p:nvSpPr>
        <p:spPr>
          <a:xfrm>
            <a:off x="6458277" y="3221803"/>
            <a:ext cx="983586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 Libertad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1" name="CuadroTexto 220"/>
          <p:cNvSpPr txBox="1"/>
          <p:nvPr/>
        </p:nvSpPr>
        <p:spPr>
          <a:xfrm>
            <a:off x="5915317" y="1924042"/>
            <a:ext cx="74936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Tumbes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2" name="CuadroTexto 221"/>
          <p:cNvSpPr txBox="1"/>
          <p:nvPr/>
        </p:nvSpPr>
        <p:spPr>
          <a:xfrm>
            <a:off x="7565200" y="4782786"/>
            <a:ext cx="1191420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Huancavelica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3" name="CuadroTexto 222"/>
          <p:cNvSpPr txBox="1"/>
          <p:nvPr/>
        </p:nvSpPr>
        <p:spPr>
          <a:xfrm rot="16200000">
            <a:off x="7178554" y="2410794"/>
            <a:ext cx="321711" cy="100384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Cajamarca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4" name="Conector 223"/>
          <p:cNvSpPr/>
          <p:nvPr/>
        </p:nvSpPr>
        <p:spPr>
          <a:xfrm>
            <a:off x="7242253" y="3006946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5" name="Conector 224"/>
          <p:cNvSpPr/>
          <p:nvPr/>
        </p:nvSpPr>
        <p:spPr>
          <a:xfrm>
            <a:off x="6646490" y="203460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6" name="Conector 225"/>
          <p:cNvSpPr/>
          <p:nvPr/>
        </p:nvSpPr>
        <p:spPr>
          <a:xfrm>
            <a:off x="8311134" y="500717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7" name="Conector 226"/>
          <p:cNvSpPr/>
          <p:nvPr/>
        </p:nvSpPr>
        <p:spPr>
          <a:xfrm>
            <a:off x="7242253" y="3444222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8" name="Conector 227"/>
          <p:cNvSpPr/>
          <p:nvPr/>
        </p:nvSpPr>
        <p:spPr>
          <a:xfrm>
            <a:off x="8445739" y="219916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9" name="Conector 228"/>
          <p:cNvSpPr/>
          <p:nvPr/>
        </p:nvSpPr>
        <p:spPr>
          <a:xfrm>
            <a:off x="9786932" y="4764384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0" name="Conector 229"/>
          <p:cNvSpPr/>
          <p:nvPr/>
        </p:nvSpPr>
        <p:spPr>
          <a:xfrm>
            <a:off x="9822932" y="5579455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1" name="Conector 230"/>
          <p:cNvSpPr/>
          <p:nvPr/>
        </p:nvSpPr>
        <p:spPr>
          <a:xfrm>
            <a:off x="7952981" y="4200258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2" name="Conector 231"/>
          <p:cNvSpPr/>
          <p:nvPr/>
        </p:nvSpPr>
        <p:spPr>
          <a:xfrm>
            <a:off x="7693534" y="459672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3" name="Conector 232"/>
          <p:cNvSpPr/>
          <p:nvPr/>
        </p:nvSpPr>
        <p:spPr>
          <a:xfrm>
            <a:off x="9450016" y="511988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4" name="Conector 233"/>
          <p:cNvSpPr/>
          <p:nvPr/>
        </p:nvSpPr>
        <p:spPr>
          <a:xfrm>
            <a:off x="8365555" y="450090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5" name="Conector 234"/>
          <p:cNvSpPr/>
          <p:nvPr/>
        </p:nvSpPr>
        <p:spPr>
          <a:xfrm>
            <a:off x="7782054" y="323247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6" name="Conector 235"/>
          <p:cNvSpPr/>
          <p:nvPr/>
        </p:nvSpPr>
        <p:spPr>
          <a:xfrm>
            <a:off x="7418975" y="277824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7" name="Conector 236"/>
          <p:cNvSpPr/>
          <p:nvPr/>
        </p:nvSpPr>
        <p:spPr>
          <a:xfrm>
            <a:off x="7536729" y="387004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8" name="Conector 237"/>
          <p:cNvSpPr/>
          <p:nvPr/>
        </p:nvSpPr>
        <p:spPr>
          <a:xfrm>
            <a:off x="9061238" y="53269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9" name="Conector 238"/>
          <p:cNvSpPr/>
          <p:nvPr/>
        </p:nvSpPr>
        <p:spPr>
          <a:xfrm>
            <a:off x="9218490" y="594002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0" name="Conector 239"/>
          <p:cNvSpPr/>
          <p:nvPr/>
        </p:nvSpPr>
        <p:spPr>
          <a:xfrm>
            <a:off x="8611051" y="5482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1" name="Conector 240"/>
          <p:cNvSpPr/>
          <p:nvPr/>
        </p:nvSpPr>
        <p:spPr>
          <a:xfrm>
            <a:off x="8015121" y="39695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2" name="Conector 241"/>
          <p:cNvSpPr/>
          <p:nvPr/>
        </p:nvSpPr>
        <p:spPr>
          <a:xfrm>
            <a:off x="8222747" y="54295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3" name="Conector 242"/>
          <p:cNvSpPr/>
          <p:nvPr/>
        </p:nvSpPr>
        <p:spPr>
          <a:xfrm>
            <a:off x="6804321" y="2840714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4" name="Conector 243"/>
          <p:cNvSpPr/>
          <p:nvPr/>
        </p:nvSpPr>
        <p:spPr>
          <a:xfrm>
            <a:off x="7753368" y="4436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5" name="Conector 244"/>
          <p:cNvSpPr/>
          <p:nvPr/>
        </p:nvSpPr>
        <p:spPr>
          <a:xfrm>
            <a:off x="9642575" y="61624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6" name="Conector 245"/>
          <p:cNvSpPr/>
          <p:nvPr/>
        </p:nvSpPr>
        <p:spPr>
          <a:xfrm>
            <a:off x="6590001" y="2530826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7" name="Conector 246"/>
          <p:cNvSpPr/>
          <p:nvPr/>
        </p:nvSpPr>
        <p:spPr>
          <a:xfrm>
            <a:off x="9827973" y="631045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8" name="Conector 247"/>
          <p:cNvSpPr/>
          <p:nvPr/>
        </p:nvSpPr>
        <p:spPr>
          <a:xfrm>
            <a:off x="8877044" y="408802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9" name="Conector 248"/>
          <p:cNvSpPr/>
          <p:nvPr/>
        </p:nvSpPr>
        <p:spPr>
          <a:xfrm>
            <a:off x="4911246" y="5191882"/>
            <a:ext cx="144000" cy="144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2" name="CuadroTexto 81"/>
          <p:cNvSpPr txBox="1"/>
          <p:nvPr/>
        </p:nvSpPr>
        <p:spPr>
          <a:xfrm>
            <a:off x="5179575" y="4593471"/>
            <a:ext cx="2098065" cy="1338828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Nivel de ejecución: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50% - 100% ] : </a:t>
            </a:r>
            <a:r>
              <a:rPr lang="es-PE" sz="900" dirty="0">
                <a:latin typeface="Century Gothic" panose="020B0502020202020204" pitchFamily="34" charset="0"/>
              </a:rPr>
              <a:t>1</a:t>
            </a:r>
            <a:r>
              <a:rPr lang="es-PE" sz="900" dirty="0" smtClean="0">
                <a:latin typeface="Century Gothic" panose="020B0502020202020204" pitchFamily="34" charset="0"/>
              </a:rPr>
              <a:t>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25% - 50% ] : 3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[ 0% - 25% ] : </a:t>
            </a:r>
            <a:r>
              <a:rPr lang="es-PE" sz="900" dirty="0">
                <a:latin typeface="Century Gothic" panose="020B0502020202020204" pitchFamily="34" charset="0"/>
              </a:rPr>
              <a:t>4 GR</a:t>
            </a:r>
          </a:p>
          <a:p>
            <a:pPr algn="just"/>
            <a:endParaRPr lang="es-PE" sz="900" dirty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n.d. : 17 GR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83" name="Conector 82"/>
          <p:cNvSpPr/>
          <p:nvPr/>
        </p:nvSpPr>
        <p:spPr>
          <a:xfrm>
            <a:off x="4911246" y="4941618"/>
            <a:ext cx="144000" cy="144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4" name="CuadroTexto 83"/>
          <p:cNvSpPr txBox="1"/>
          <p:nvPr/>
        </p:nvSpPr>
        <p:spPr>
          <a:xfrm>
            <a:off x="177543" y="180642"/>
            <a:ext cx="38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NIVEL DE EJECUCIÓN </a:t>
            </a:r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(II</a:t>
            </a:r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)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81" name="CuadroTexto 80"/>
          <p:cNvSpPr txBox="1"/>
          <p:nvPr/>
        </p:nvSpPr>
        <p:spPr>
          <a:xfrm>
            <a:off x="448853" y="912729"/>
            <a:ext cx="4137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00" dirty="0" smtClean="0">
                <a:latin typeface="Century Gothic" panose="020B0502020202020204" pitchFamily="34" charset="0"/>
              </a:rPr>
              <a:t>Nivel de Ejecución para Promoción y Regulación de Sistemas de </a:t>
            </a:r>
            <a:r>
              <a:rPr lang="es-PE" sz="1000" dirty="0" smtClean="0">
                <a:latin typeface="Century Gothic" panose="020B0502020202020204" pitchFamily="34" charset="0"/>
              </a:rPr>
              <a:t>Telecomunicaciones </a:t>
            </a:r>
            <a:r>
              <a:rPr lang="es-PE" sz="1000" dirty="0" smtClean="0">
                <a:latin typeface="Century Gothic" panose="020B0502020202020204" pitchFamily="34" charset="0"/>
              </a:rPr>
              <a:t>según Gobierno Regional</a:t>
            </a:r>
            <a:endParaRPr lang="es-PE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/>
          </p:nvPr>
        </p:nvGraphicFramePr>
        <p:xfrm>
          <a:off x="1029084" y="1334350"/>
          <a:ext cx="2880000" cy="4679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000"/>
                <a:gridCol w="1440000"/>
              </a:tblGrid>
              <a:tr h="34666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Gobierno Regional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Nivel de ejecución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Tumbes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72.11%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Madre de Dios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39.23%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Puno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29.48%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Pasco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26.57%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Huancavelica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22.39%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 Libertad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22.31%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Cajamarca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21.48%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Callao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17.92%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Amazonas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Ancash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Apurímac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Arequipa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Ayacucho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Cusco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Huánuco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Junín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Lambayeque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Lima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 smtClean="0">
                          <a:effectLst/>
                          <a:latin typeface="Century Gothic" panose="020B0502020202020204" pitchFamily="34" charset="0"/>
                        </a:rPr>
                        <a:t>Loreto (*)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Moquegua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Piura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San Martín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Tacna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Ucayali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7" name="CuadroTexto 86"/>
          <p:cNvSpPr txBox="1"/>
          <p:nvPr/>
        </p:nvSpPr>
        <p:spPr>
          <a:xfrm>
            <a:off x="4929433" y="216609"/>
            <a:ext cx="7073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PROMOCIÓN Y REGULACIÓN DE SISTEMAS DE TELECOMUNICACIONES </a:t>
            </a:r>
            <a:endParaRPr lang="es-PE" sz="16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88" name="CuadroTexto 87"/>
          <p:cNvSpPr txBox="1"/>
          <p:nvPr/>
        </p:nvSpPr>
        <p:spPr>
          <a:xfrm>
            <a:off x="961126" y="6035853"/>
            <a:ext cx="3006572" cy="646331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Nota: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(*) Reportó información con modalidad anual.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n.d. : No disponible, el GR no </a:t>
            </a:r>
            <a:r>
              <a:rPr lang="es-PE" sz="900" dirty="0" smtClean="0">
                <a:latin typeface="Century Gothic" panose="020B0502020202020204" pitchFamily="34" charset="0"/>
              </a:rPr>
              <a:t>reportó </a:t>
            </a:r>
            <a:r>
              <a:rPr lang="es-PE" sz="900" dirty="0" smtClean="0">
                <a:latin typeface="Century Gothic" panose="020B0502020202020204" pitchFamily="34" charset="0"/>
              </a:rPr>
              <a:t>información. 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8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5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pa del peru con sus departamen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34" y="889395"/>
            <a:ext cx="4012383" cy="5760000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102" name="Conector 101"/>
          <p:cNvSpPr/>
          <p:nvPr/>
        </p:nvSpPr>
        <p:spPr>
          <a:xfrm>
            <a:off x="4907664" y="5462070"/>
            <a:ext cx="144000" cy="144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15" name="Conector 114"/>
          <p:cNvSpPr/>
          <p:nvPr/>
        </p:nvSpPr>
        <p:spPr>
          <a:xfrm>
            <a:off x="4911246" y="5732259"/>
            <a:ext cx="144000" cy="144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175" name="Rectángulo 174"/>
          <p:cNvSpPr/>
          <p:nvPr/>
        </p:nvSpPr>
        <p:spPr>
          <a:xfrm>
            <a:off x="5157213" y="4611580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78" name="Rectángulo 177"/>
          <p:cNvSpPr/>
          <p:nvPr/>
        </p:nvSpPr>
        <p:spPr>
          <a:xfrm>
            <a:off x="6038548" y="201035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80" name="Rectángulo 179"/>
          <p:cNvSpPr/>
          <p:nvPr/>
        </p:nvSpPr>
        <p:spPr>
          <a:xfrm>
            <a:off x="4087171" y="188115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1" name="Rectángulo 180"/>
          <p:cNvSpPr/>
          <p:nvPr/>
        </p:nvSpPr>
        <p:spPr>
          <a:xfrm>
            <a:off x="7239948" y="4517334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86" name="Rectángulo 185"/>
          <p:cNvSpPr/>
          <p:nvPr/>
        </p:nvSpPr>
        <p:spPr>
          <a:xfrm>
            <a:off x="6685086" y="565145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4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87" name="Rectángulo 186"/>
          <p:cNvSpPr/>
          <p:nvPr/>
        </p:nvSpPr>
        <p:spPr>
          <a:xfrm>
            <a:off x="7423561" y="526288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191" name="Rectángulo 190"/>
          <p:cNvSpPr/>
          <p:nvPr/>
        </p:nvSpPr>
        <p:spPr>
          <a:xfrm>
            <a:off x="4273476" y="2741196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8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2" name="Rectángulo 191"/>
          <p:cNvSpPr/>
          <p:nvPr/>
        </p:nvSpPr>
        <p:spPr>
          <a:xfrm>
            <a:off x="5192409" y="4208935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9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4" name="Rectángulo 193"/>
          <p:cNvSpPr/>
          <p:nvPr/>
        </p:nvSpPr>
        <p:spPr>
          <a:xfrm>
            <a:off x="7029178" y="6002934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10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6" name="Rectángulo 195"/>
          <p:cNvSpPr/>
          <p:nvPr/>
        </p:nvSpPr>
        <p:spPr>
          <a:xfrm>
            <a:off x="7226286" y="6249158"/>
            <a:ext cx="394217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12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198" name="Rectángulo 197"/>
          <p:cNvSpPr/>
          <p:nvPr/>
        </p:nvSpPr>
        <p:spPr>
          <a:xfrm>
            <a:off x="6551228" y="4681943"/>
            <a:ext cx="313038" cy="22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s-PE" sz="9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99" name="CuadroTexto 198"/>
          <p:cNvSpPr txBox="1"/>
          <p:nvPr/>
        </p:nvSpPr>
        <p:spPr>
          <a:xfrm>
            <a:off x="5182086" y="6325089"/>
            <a:ext cx="221716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148" name="CuadroTexto 147"/>
          <p:cNvSpPr txBox="1"/>
          <p:nvPr/>
        </p:nvSpPr>
        <p:spPr>
          <a:xfrm>
            <a:off x="7248844" y="1623771"/>
            <a:ext cx="321711" cy="1532552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Amazonas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0" name="CuadroTexto 199"/>
          <p:cNvSpPr txBox="1"/>
          <p:nvPr/>
        </p:nvSpPr>
        <p:spPr>
          <a:xfrm rot="16200000">
            <a:off x="7385785" y="3398458"/>
            <a:ext cx="321711" cy="711190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Ancash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1" name="CuadroTexto 200"/>
          <p:cNvSpPr txBox="1"/>
          <p:nvPr/>
        </p:nvSpPr>
        <p:spPr>
          <a:xfrm>
            <a:off x="8607966" y="5131009"/>
            <a:ext cx="103873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Apurímac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2" name="CuadroTexto 201"/>
          <p:cNvSpPr txBox="1"/>
          <p:nvPr/>
        </p:nvSpPr>
        <p:spPr>
          <a:xfrm>
            <a:off x="8600877" y="5715920"/>
            <a:ext cx="109682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Arequipa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3" name="CuadroTexto 202"/>
          <p:cNvSpPr txBox="1"/>
          <p:nvPr/>
        </p:nvSpPr>
        <p:spPr>
          <a:xfrm rot="16200000">
            <a:off x="8499385" y="4953373"/>
            <a:ext cx="321711" cy="86325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Ayacucho 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4" name="CuadroTexto 203"/>
          <p:cNvSpPr txBox="1"/>
          <p:nvPr/>
        </p:nvSpPr>
        <p:spPr>
          <a:xfrm>
            <a:off x="7620503" y="3760815"/>
            <a:ext cx="95387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Huánuco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5" name="CuadroTexto 204"/>
          <p:cNvSpPr txBox="1"/>
          <p:nvPr/>
        </p:nvSpPr>
        <p:spPr>
          <a:xfrm>
            <a:off x="7868850" y="5221724"/>
            <a:ext cx="63534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6" name="CuadroTexto 205"/>
          <p:cNvSpPr txBox="1"/>
          <p:nvPr/>
        </p:nvSpPr>
        <p:spPr>
          <a:xfrm>
            <a:off x="5801567" y="2859764"/>
            <a:ext cx="11441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Lambayeque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7" name="CuadroTexto 206"/>
          <p:cNvSpPr txBox="1"/>
          <p:nvPr/>
        </p:nvSpPr>
        <p:spPr>
          <a:xfrm>
            <a:off x="7407171" y="4226882"/>
            <a:ext cx="66760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Lima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08" name="CuadroTexto 207"/>
          <p:cNvSpPr txBox="1"/>
          <p:nvPr/>
        </p:nvSpPr>
        <p:spPr>
          <a:xfrm>
            <a:off x="8660241" y="6263684"/>
            <a:ext cx="1018334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Moquegua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9" name="CuadroTexto 208"/>
          <p:cNvSpPr txBox="1"/>
          <p:nvPr/>
        </p:nvSpPr>
        <p:spPr>
          <a:xfrm>
            <a:off x="6429816" y="2299021"/>
            <a:ext cx="6820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Piura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0" name="CuadroTexto 209"/>
          <p:cNvSpPr txBox="1"/>
          <p:nvPr/>
        </p:nvSpPr>
        <p:spPr>
          <a:xfrm>
            <a:off x="9522016" y="6379100"/>
            <a:ext cx="67383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Tacna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CuadroTexto 210"/>
          <p:cNvSpPr txBox="1"/>
          <p:nvPr/>
        </p:nvSpPr>
        <p:spPr>
          <a:xfrm>
            <a:off x="8481739" y="3854097"/>
            <a:ext cx="80279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Ucayali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2" name="CuadroTexto 211"/>
          <p:cNvSpPr txBox="1"/>
          <p:nvPr/>
        </p:nvSpPr>
        <p:spPr>
          <a:xfrm>
            <a:off x="7063674" y="4524124"/>
            <a:ext cx="744563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Callao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3" name="CuadroTexto 212"/>
          <p:cNvSpPr txBox="1"/>
          <p:nvPr/>
        </p:nvSpPr>
        <p:spPr>
          <a:xfrm>
            <a:off x="8952949" y="4900177"/>
            <a:ext cx="721588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Cusco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4" name="CuadroTexto 213"/>
          <p:cNvSpPr txBox="1"/>
          <p:nvPr/>
        </p:nvSpPr>
        <p:spPr>
          <a:xfrm>
            <a:off x="8052071" y="4272258"/>
            <a:ext cx="65002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Junín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5" name="CuadroTexto 214"/>
          <p:cNvSpPr txBox="1"/>
          <p:nvPr/>
        </p:nvSpPr>
        <p:spPr>
          <a:xfrm>
            <a:off x="7468337" y="2850241"/>
            <a:ext cx="718186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San Martín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6" name="CuadroTexto 215"/>
          <p:cNvSpPr txBox="1"/>
          <p:nvPr/>
        </p:nvSpPr>
        <p:spPr>
          <a:xfrm>
            <a:off x="9678575" y="5324755"/>
            <a:ext cx="543585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Puno</a:t>
            </a:r>
            <a:endParaRPr lang="es-PE" sz="9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7" name="CuadroTexto 216"/>
          <p:cNvSpPr txBox="1"/>
          <p:nvPr/>
        </p:nvSpPr>
        <p:spPr>
          <a:xfrm>
            <a:off x="8033570" y="4007599"/>
            <a:ext cx="700622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Pasco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8" name="CuadroTexto 217"/>
          <p:cNvSpPr txBox="1"/>
          <p:nvPr/>
        </p:nvSpPr>
        <p:spPr>
          <a:xfrm>
            <a:off x="9394125" y="4418734"/>
            <a:ext cx="845630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Madre de Dios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19" name="CuadroTexto 218"/>
          <p:cNvSpPr txBox="1"/>
          <p:nvPr/>
        </p:nvSpPr>
        <p:spPr>
          <a:xfrm>
            <a:off x="8146081" y="1950140"/>
            <a:ext cx="671317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Loreto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0" name="CuadroTexto 219"/>
          <p:cNvSpPr txBox="1"/>
          <p:nvPr/>
        </p:nvSpPr>
        <p:spPr>
          <a:xfrm>
            <a:off x="6458277" y="3221803"/>
            <a:ext cx="983586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La Libertad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1" name="CuadroTexto 220"/>
          <p:cNvSpPr txBox="1"/>
          <p:nvPr/>
        </p:nvSpPr>
        <p:spPr>
          <a:xfrm>
            <a:off x="5915317" y="1924042"/>
            <a:ext cx="749361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Tumbes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2" name="CuadroTexto 221"/>
          <p:cNvSpPr txBox="1"/>
          <p:nvPr/>
        </p:nvSpPr>
        <p:spPr>
          <a:xfrm>
            <a:off x="7565200" y="4782786"/>
            <a:ext cx="1191420" cy="2308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Huancavelica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3" name="CuadroTexto 222"/>
          <p:cNvSpPr txBox="1"/>
          <p:nvPr/>
        </p:nvSpPr>
        <p:spPr>
          <a:xfrm rot="16200000">
            <a:off x="7178554" y="2410794"/>
            <a:ext cx="321711" cy="1003841"/>
          </a:xfrm>
          <a:prstGeom prst="rect">
            <a:avLst/>
          </a:prstGeom>
          <a:noFill/>
        </p:spPr>
        <p:txBody>
          <a:bodyPr vert="vert" wrap="square" lIns="90000" rtlCol="0">
            <a:spAutoFit/>
          </a:bodyPr>
          <a:lstStyle/>
          <a:p>
            <a:pPr algn="ctr"/>
            <a:r>
              <a:rPr lang="es-PE" sz="900" dirty="0" smtClean="0">
                <a:latin typeface="Century Gothic" panose="020B0502020202020204" pitchFamily="34" charset="0"/>
              </a:rPr>
              <a:t>Cajamarca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224" name="Conector 223"/>
          <p:cNvSpPr/>
          <p:nvPr/>
        </p:nvSpPr>
        <p:spPr>
          <a:xfrm>
            <a:off x="7242253" y="3006946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5" name="Conector 224"/>
          <p:cNvSpPr/>
          <p:nvPr/>
        </p:nvSpPr>
        <p:spPr>
          <a:xfrm>
            <a:off x="6646490" y="203460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6" name="Conector 225"/>
          <p:cNvSpPr/>
          <p:nvPr/>
        </p:nvSpPr>
        <p:spPr>
          <a:xfrm>
            <a:off x="8311134" y="500717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7" name="Conector 226"/>
          <p:cNvSpPr/>
          <p:nvPr/>
        </p:nvSpPr>
        <p:spPr>
          <a:xfrm>
            <a:off x="7242253" y="3444222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8" name="Conector 227"/>
          <p:cNvSpPr/>
          <p:nvPr/>
        </p:nvSpPr>
        <p:spPr>
          <a:xfrm>
            <a:off x="8445739" y="219916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29" name="Conector 228"/>
          <p:cNvSpPr/>
          <p:nvPr/>
        </p:nvSpPr>
        <p:spPr>
          <a:xfrm>
            <a:off x="9786932" y="4764384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0" name="Conector 229"/>
          <p:cNvSpPr/>
          <p:nvPr/>
        </p:nvSpPr>
        <p:spPr>
          <a:xfrm>
            <a:off x="9822932" y="5579455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1" name="Conector 230"/>
          <p:cNvSpPr/>
          <p:nvPr/>
        </p:nvSpPr>
        <p:spPr>
          <a:xfrm>
            <a:off x="7952981" y="4200258"/>
            <a:ext cx="72000" cy="72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2" name="Conector 231"/>
          <p:cNvSpPr/>
          <p:nvPr/>
        </p:nvSpPr>
        <p:spPr>
          <a:xfrm>
            <a:off x="7693534" y="4596725"/>
            <a:ext cx="72000" cy="72000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3" name="Conector 232"/>
          <p:cNvSpPr/>
          <p:nvPr/>
        </p:nvSpPr>
        <p:spPr>
          <a:xfrm>
            <a:off x="9450016" y="511988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4" name="Conector 233"/>
          <p:cNvSpPr/>
          <p:nvPr/>
        </p:nvSpPr>
        <p:spPr>
          <a:xfrm>
            <a:off x="8365555" y="4500909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5" name="Conector 234"/>
          <p:cNvSpPr/>
          <p:nvPr/>
        </p:nvSpPr>
        <p:spPr>
          <a:xfrm>
            <a:off x="7782054" y="323247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6" name="Conector 235"/>
          <p:cNvSpPr/>
          <p:nvPr/>
        </p:nvSpPr>
        <p:spPr>
          <a:xfrm>
            <a:off x="7418975" y="277824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7" name="Conector 236"/>
          <p:cNvSpPr/>
          <p:nvPr/>
        </p:nvSpPr>
        <p:spPr>
          <a:xfrm>
            <a:off x="7536729" y="387004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8" name="Conector 237"/>
          <p:cNvSpPr/>
          <p:nvPr/>
        </p:nvSpPr>
        <p:spPr>
          <a:xfrm>
            <a:off x="9061238" y="53269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39" name="Conector 238"/>
          <p:cNvSpPr/>
          <p:nvPr/>
        </p:nvSpPr>
        <p:spPr>
          <a:xfrm>
            <a:off x="9218490" y="594002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0" name="Conector 239"/>
          <p:cNvSpPr/>
          <p:nvPr/>
        </p:nvSpPr>
        <p:spPr>
          <a:xfrm>
            <a:off x="8611051" y="5482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1" name="Conector 240"/>
          <p:cNvSpPr/>
          <p:nvPr/>
        </p:nvSpPr>
        <p:spPr>
          <a:xfrm>
            <a:off x="8015121" y="39695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2" name="Conector 241"/>
          <p:cNvSpPr/>
          <p:nvPr/>
        </p:nvSpPr>
        <p:spPr>
          <a:xfrm>
            <a:off x="8222747" y="5429588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3" name="Conector 242"/>
          <p:cNvSpPr/>
          <p:nvPr/>
        </p:nvSpPr>
        <p:spPr>
          <a:xfrm>
            <a:off x="6804321" y="2840714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4" name="Conector 243"/>
          <p:cNvSpPr/>
          <p:nvPr/>
        </p:nvSpPr>
        <p:spPr>
          <a:xfrm>
            <a:off x="7753368" y="4436092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5" name="Conector 244"/>
          <p:cNvSpPr/>
          <p:nvPr/>
        </p:nvSpPr>
        <p:spPr>
          <a:xfrm>
            <a:off x="9642575" y="6162413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6" name="Conector 245"/>
          <p:cNvSpPr/>
          <p:nvPr/>
        </p:nvSpPr>
        <p:spPr>
          <a:xfrm>
            <a:off x="6590001" y="2530826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7" name="Conector 246"/>
          <p:cNvSpPr/>
          <p:nvPr/>
        </p:nvSpPr>
        <p:spPr>
          <a:xfrm>
            <a:off x="9827973" y="6310450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8" name="Conector 247"/>
          <p:cNvSpPr/>
          <p:nvPr/>
        </p:nvSpPr>
        <p:spPr>
          <a:xfrm>
            <a:off x="8877044" y="4088021"/>
            <a:ext cx="72000" cy="72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 sz="900">
              <a:latin typeface="Century Gothic" panose="020B0502020202020204" pitchFamily="34" charset="0"/>
            </a:endParaRPr>
          </a:p>
        </p:txBody>
      </p:sp>
      <p:sp>
        <p:nvSpPr>
          <p:cNvPr id="249" name="Conector 248"/>
          <p:cNvSpPr/>
          <p:nvPr/>
        </p:nvSpPr>
        <p:spPr>
          <a:xfrm>
            <a:off x="4911246" y="5191882"/>
            <a:ext cx="144000" cy="1440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2" name="CuadroTexto 81"/>
          <p:cNvSpPr txBox="1"/>
          <p:nvPr/>
        </p:nvSpPr>
        <p:spPr>
          <a:xfrm>
            <a:off x="5179575" y="4593471"/>
            <a:ext cx="2098065" cy="1338828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Nivel de ejecución: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50% - 100% ] : 1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&lt; 25% - 50% ] : 3 GR</a:t>
            </a:r>
          </a:p>
          <a:p>
            <a:pPr algn="just"/>
            <a:endParaRPr lang="es-PE" sz="900" dirty="0" smtClean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[ 0% - 25% ] : 4 </a:t>
            </a:r>
            <a:r>
              <a:rPr lang="es-PE" sz="900" dirty="0">
                <a:latin typeface="Century Gothic" panose="020B0502020202020204" pitchFamily="34" charset="0"/>
              </a:rPr>
              <a:t>GR</a:t>
            </a:r>
          </a:p>
          <a:p>
            <a:pPr algn="just"/>
            <a:endParaRPr lang="es-PE" sz="900" dirty="0">
              <a:latin typeface="Century Gothic" panose="020B0502020202020204" pitchFamily="34" charset="0"/>
            </a:endParaRPr>
          </a:p>
          <a:p>
            <a:pPr algn="just"/>
            <a:r>
              <a:rPr lang="es-PE" sz="900" dirty="0" smtClean="0">
                <a:latin typeface="Century Gothic" panose="020B0502020202020204" pitchFamily="34" charset="0"/>
              </a:rPr>
              <a:t>n.d. : 17 GR</a:t>
            </a:r>
            <a:endParaRPr lang="es-PE" sz="900" dirty="0">
              <a:latin typeface="Century Gothic" panose="020B0502020202020204" pitchFamily="34" charset="0"/>
            </a:endParaRPr>
          </a:p>
        </p:txBody>
      </p:sp>
      <p:sp>
        <p:nvSpPr>
          <p:cNvPr id="83" name="Conector 82"/>
          <p:cNvSpPr/>
          <p:nvPr/>
        </p:nvSpPr>
        <p:spPr>
          <a:xfrm>
            <a:off x="4911246" y="4941618"/>
            <a:ext cx="144000" cy="144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s-PE"/>
          </a:p>
        </p:txBody>
      </p:sp>
      <p:sp>
        <p:nvSpPr>
          <p:cNvPr id="81" name="CuadroTexto 80"/>
          <p:cNvSpPr txBox="1"/>
          <p:nvPr/>
        </p:nvSpPr>
        <p:spPr>
          <a:xfrm>
            <a:off x="448853" y="912729"/>
            <a:ext cx="41376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00" dirty="0" smtClean="0">
                <a:latin typeface="Century Gothic" panose="020B0502020202020204" pitchFamily="34" charset="0"/>
              </a:rPr>
              <a:t>Nivel de Ejecución total según Gobierno Regional</a:t>
            </a:r>
            <a:endParaRPr lang="es-PE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780565"/>
              </p:ext>
            </p:extLst>
          </p:nvPr>
        </p:nvGraphicFramePr>
        <p:xfrm>
          <a:off x="1029084" y="1334350"/>
          <a:ext cx="2880000" cy="4679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000"/>
                <a:gridCol w="1440000"/>
              </a:tblGrid>
              <a:tr h="34666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Gobierno Regional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Nivel de ejecución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Tumbes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61.77%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Madre de Dios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47.41%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Pasco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33.52%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Puno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25.90%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Cajamarca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20.01%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Callao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18.89%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Huancavelica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18.20%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 Libertad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12.58%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Amazonas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Ancash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Apurímac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Arequipa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Ayacucho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Cusco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Huánuco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Junín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Lambayeque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Lima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 smtClean="0">
                          <a:effectLst/>
                          <a:latin typeface="Century Gothic" panose="020B0502020202020204" pitchFamily="34" charset="0"/>
                        </a:rPr>
                        <a:t>Loreto (*)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Moquegua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Piura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San Martín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Tacna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333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  <a:latin typeface="Century Gothic" panose="020B0502020202020204" pitchFamily="34" charset="0"/>
                        </a:rPr>
                        <a:t>Ucayali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50" u="none" strike="noStrike" dirty="0">
                          <a:effectLst/>
                          <a:latin typeface="Century Gothic" panose="020B0502020202020204" pitchFamily="34" charset="0"/>
                        </a:rPr>
                        <a:t>n.d.</a:t>
                      </a:r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09882" marR="0" marT="0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CuadroTexto 84"/>
          <p:cNvSpPr txBox="1"/>
          <p:nvPr/>
        </p:nvSpPr>
        <p:spPr>
          <a:xfrm>
            <a:off x="961126" y="6035853"/>
            <a:ext cx="3006572" cy="646331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es-PE" sz="900" dirty="0" smtClean="0">
                <a:latin typeface="Century Gothic" panose="020B0502020202020204" pitchFamily="34" charset="0"/>
              </a:rPr>
              <a:t>Nota: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(*) Reportó información con modalidad anual.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n.d. : No disponible, el GR no </a:t>
            </a:r>
            <a:r>
              <a:rPr lang="es-PE" sz="900" dirty="0" smtClean="0">
                <a:latin typeface="Century Gothic" panose="020B0502020202020204" pitchFamily="34" charset="0"/>
              </a:rPr>
              <a:t>reportó </a:t>
            </a:r>
            <a:r>
              <a:rPr lang="es-PE" sz="900" dirty="0" smtClean="0">
                <a:latin typeface="Century Gothic" panose="020B0502020202020204" pitchFamily="34" charset="0"/>
              </a:rPr>
              <a:t>información. </a:t>
            </a:r>
          </a:p>
          <a:p>
            <a:r>
              <a:rPr lang="es-PE" sz="900" dirty="0" smtClean="0">
                <a:latin typeface="Century Gothic" panose="020B0502020202020204" pitchFamily="34" charset="0"/>
              </a:rPr>
              <a:t>Elaboración: </a:t>
            </a:r>
            <a:r>
              <a:rPr lang="es-PE" sz="900" dirty="0">
                <a:latin typeface="Century Gothic" panose="020B0502020202020204" pitchFamily="34" charset="0"/>
              </a:rPr>
              <a:t>DGRAIC- MTC</a:t>
            </a:r>
          </a:p>
        </p:txBody>
      </p:sp>
      <p:sp>
        <p:nvSpPr>
          <p:cNvPr id="76" name="CuadroTexto 75"/>
          <p:cNvSpPr txBox="1"/>
          <p:nvPr/>
        </p:nvSpPr>
        <p:spPr>
          <a:xfrm>
            <a:off x="177542" y="180642"/>
            <a:ext cx="38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NIVEL DE EJECUCIÓN (III)</a:t>
            </a:r>
            <a:endParaRPr lang="es-PE" sz="2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77" name="CuadroTexto 76"/>
          <p:cNvSpPr txBox="1"/>
          <p:nvPr/>
        </p:nvSpPr>
        <p:spPr>
          <a:xfrm>
            <a:off x="4929433" y="216609"/>
            <a:ext cx="7073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TOTAL </a:t>
            </a:r>
            <a:endParaRPr lang="es-PE" sz="16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09BE2-E6A0-4948-A8A5-275AF6239264}" type="slidenum">
              <a:rPr lang="es-PE" b="1" smtClean="0">
                <a:solidFill>
                  <a:schemeClr val="accent2"/>
                </a:solidFill>
                <a:latin typeface="Century Gothic" panose="020B0502020202020204" pitchFamily="34" charset="0"/>
              </a:rPr>
              <a:t>9</a:t>
            </a:fld>
            <a:endParaRPr lang="es-PE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6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DD751907-6BB1-4354-82B0-AF560C4152B8}" vid="{5A476059-E069-49A5-A6BF-E99BF644EEC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782</TotalTime>
  <Words>1498</Words>
  <Application>Microsoft Office PowerPoint</Application>
  <PresentationFormat>Panorámica</PresentationFormat>
  <Paragraphs>486</Paragraphs>
  <Slides>9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Arial</vt:lpstr>
      <vt:lpstr>Arial Rounded MT Bold</vt:lpstr>
      <vt:lpstr>Calibri</vt:lpstr>
      <vt:lpstr>Calibri Light</vt:lpstr>
      <vt:lpstr>Cambria Math</vt:lpstr>
      <vt:lpstr>Century Gothic</vt:lpstr>
      <vt:lpstr>Wingdings</vt:lpstr>
      <vt:lpstr>Tema de Office</vt:lpstr>
      <vt:lpstr>Presentación de PowerPoint</vt:lpstr>
      <vt:lpstr>CONTENIDO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Robles Figueroa, Edson Nelino</dc:creator>
  <cp:lastModifiedBy>Robles Figueroa, Edson Nelino</cp:lastModifiedBy>
  <cp:revision>132</cp:revision>
  <cp:lastPrinted>2017-03-07T01:08:09Z</cp:lastPrinted>
  <dcterms:created xsi:type="dcterms:W3CDTF">2017-03-06T17:26:41Z</dcterms:created>
  <dcterms:modified xsi:type="dcterms:W3CDTF">2017-03-07T21:09:26Z</dcterms:modified>
</cp:coreProperties>
</file>